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sldIdLst>
    <p:sldId id="258" r:id="rId2"/>
    <p:sldId id="259" r:id="rId3"/>
    <p:sldId id="260" r:id="rId4"/>
    <p:sldId id="270" r:id="rId5"/>
    <p:sldId id="269" r:id="rId6"/>
    <p:sldId id="271" r:id="rId7"/>
    <p:sldId id="272" r:id="rId8"/>
    <p:sldId id="277" r:id="rId9"/>
    <p:sldId id="261" r:id="rId10"/>
    <p:sldId id="267" r:id="rId11"/>
    <p:sldId id="264" r:id="rId12"/>
    <p:sldId id="266" r:id="rId13"/>
    <p:sldId id="265" r:id="rId14"/>
    <p:sldId id="268" r:id="rId15"/>
    <p:sldId id="276" r:id="rId16"/>
    <p:sldId id="263" r:id="rId17"/>
    <p:sldId id="262" r:id="rId18"/>
    <p:sldId id="275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0" d="100"/>
          <a:sy n="140" d="100"/>
        </p:scale>
        <p:origin x="-5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610BA-5796-B447-AD04-3BABF05818DA}" type="datetimeFigureOut">
              <a:rPr lang="en-US" smtClean="0"/>
              <a:t>9/9/12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6256-3973-2D41-BEBA-0D6DD8AAFFE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UNV-PPT-Cover05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8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18868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1328A2-9AE6-3F46-A743-4E59A2BDDF16}" type="datetime1">
              <a:rPr lang="en-US" smtClean="0"/>
              <a:pPr>
                <a:defRPr/>
              </a:pPr>
              <a:t>9/9/12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06B24E-9ADF-AF4C-BA3D-C63D83028B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4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1328A2-9AE6-3F46-A743-4E59A2BDDF16}" type="datetime1">
              <a:rPr lang="en-US" smtClean="0"/>
              <a:pPr>
                <a:defRPr/>
              </a:pPr>
              <a:t>9/9/12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06B24E-9ADF-AF4C-BA3D-C63D83028B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57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UNV-PPT-Title-Volcano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2642162" y="2695293"/>
            <a:ext cx="6061269" cy="519929"/>
          </a:xfrm>
          <a:prstGeom prst="rect">
            <a:avLst/>
          </a:prstGeom>
        </p:spPr>
        <p:txBody>
          <a:bodyPr/>
          <a:lstStyle>
            <a:lvl1pPr algn="l">
              <a:buNone/>
              <a:defRPr sz="2600" baseline="0">
                <a:solidFill>
                  <a:srgbClr val="4F622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2607165" y="2030644"/>
            <a:ext cx="6061269" cy="519929"/>
          </a:xfrm>
          <a:prstGeom prst="rect">
            <a:avLst/>
          </a:prstGeom>
        </p:spPr>
        <p:txBody>
          <a:bodyPr/>
          <a:lstStyle>
            <a:lvl1pPr algn="l">
              <a:buNone/>
              <a:defRPr baseline="0">
                <a:latin typeface="Georgia"/>
                <a:cs typeface="Georgi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92354" y="38980"/>
            <a:ext cx="6251646" cy="1583141"/>
          </a:xfrm>
          <a:prstGeom prst="rect">
            <a:avLst/>
          </a:prstGeom>
        </p:spPr>
        <p:txBody>
          <a:bodyPr/>
          <a:lstStyle>
            <a:lvl1pPr algn="r">
              <a:lnSpc>
                <a:spcPts val="3200"/>
              </a:lnSpc>
              <a:defRPr sz="36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625531" y="3382977"/>
            <a:ext cx="6061269" cy="308608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buSzPct val="80000"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3"/>
          </p:nvPr>
        </p:nvSpPr>
        <p:spPr>
          <a:xfrm>
            <a:off x="179705" y="2689305"/>
            <a:ext cx="2285733" cy="3414993"/>
          </a:xfrm>
          <a:prstGeom prst="rect">
            <a:avLst/>
          </a:prstGeom>
        </p:spPr>
        <p:txBody>
          <a:bodyPr/>
          <a:lstStyle>
            <a:lvl1pPr>
              <a:buNone/>
              <a:defRPr sz="28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algn="l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6"/>
          </p:nvPr>
        </p:nvSpPr>
        <p:spPr>
          <a:xfrm>
            <a:off x="457200" y="6567488"/>
            <a:ext cx="2133600" cy="1539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6553200" y="6589713"/>
            <a:ext cx="2133600" cy="1317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5AF8E-33F2-3340-A135-44E7FE515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8463D-F3D8-344B-AD62-8220C834902F}" type="datetime1">
              <a:rPr lang="en-US"/>
              <a:pPr>
                <a:defRPr/>
              </a:pPr>
              <a:t>9/9/12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70476-D809-8A40-A6CB-C457C73F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8CD5A-136D-A84A-AF48-8938EAF77EE8}" type="datetime1">
              <a:rPr lang="en-US"/>
              <a:pPr>
                <a:defRPr/>
              </a:pPr>
              <a:t>9/9/12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70EA1-C24C-C64D-B3D0-CF3A3A2763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BBE8-59A1-0F41-86CE-0364BF4C29B8}" type="datetime1">
              <a:rPr lang="en-US"/>
              <a:pPr>
                <a:defRPr/>
              </a:pPr>
              <a:t>9/9/12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935EF-1D9E-DE4B-9FB6-03DDFE4C9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314450"/>
            <a:ext cx="4352925" cy="4935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7725" y="1314450"/>
            <a:ext cx="4352925" cy="2390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7725" y="3857625"/>
            <a:ext cx="4352925" cy="2392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70104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C213C-B1A7-414E-8619-B6972B1A6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1328A2-9AE6-3F46-A743-4E59A2BDDF16}" type="datetime1">
              <a:rPr lang="en-US" smtClean="0"/>
              <a:pPr>
                <a:defRPr/>
              </a:pPr>
              <a:t>9/9/12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06B24E-9ADF-AF4C-BA3D-C63D83028B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0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477C21-E4DB-BB47-9B52-3217221B70D7}" type="datetime1">
              <a:rPr lang="en-US" smtClean="0"/>
              <a:pPr>
                <a:defRPr/>
              </a:pPr>
              <a:t>9/9/12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7451E8-DE3D-3E44-951D-3AFD054456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09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1328A2-9AE6-3F46-A743-4E59A2BDDF16}" type="datetime1">
              <a:rPr lang="en-US" smtClean="0"/>
              <a:pPr>
                <a:defRPr/>
              </a:pPr>
              <a:t>9/9/12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06B24E-9ADF-AF4C-BA3D-C63D83028B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3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1328A2-9AE6-3F46-A743-4E59A2BDDF16}" type="datetime1">
              <a:rPr lang="en-US" smtClean="0"/>
              <a:pPr>
                <a:defRPr/>
              </a:pPr>
              <a:t>9/9/12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06B24E-9ADF-AF4C-BA3D-C63D83028B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35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1328A2-9AE6-3F46-A743-4E59A2BDDF16}" type="datetime1">
              <a:rPr lang="en-US" smtClean="0"/>
              <a:pPr>
                <a:defRPr/>
              </a:pPr>
              <a:t>9/9/12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06B24E-9ADF-AF4C-BA3D-C63D83028B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81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68FB41-3B1F-B349-9EF9-7ADEA0C6CBC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82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C3830A-F0BB-134D-A3B1-C5D99B1E6515}" type="datetime1">
              <a:rPr lang="en-US" smtClean="0"/>
              <a:pPr>
                <a:defRPr/>
              </a:pPr>
              <a:t>9/9/12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5E7E41-7B8D-354F-8870-B2BDBB828E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18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153DC5-6E11-2C4E-8129-0262DC584DCA}" type="datetime1">
              <a:rPr lang="en-US" smtClean="0"/>
              <a:pPr>
                <a:defRPr/>
              </a:pPr>
              <a:t>9/9/12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09A62-2131-3748-A723-520E039B213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20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D1328A2-9AE6-3F46-A743-4E59A2BDDF16}" type="datetime1">
              <a:rPr lang="en-US" smtClean="0"/>
              <a:pPr>
                <a:defRPr/>
              </a:pPr>
              <a:t>9/9/12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406B24E-9ADF-AF4C-BA3D-C63D83028B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5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75" r:id="rId12"/>
    <p:sldLayoutId id="2147483669" r:id="rId13"/>
    <p:sldLayoutId id="2147483670" r:id="rId14"/>
    <p:sldLayoutId id="2147483671" r:id="rId15"/>
    <p:sldLayoutId id="2147483677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Southern California SAR data availability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Scott Baker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baker@unavco.org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084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SK_TSX_R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0"/>
            <a:ext cx="690769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8082" y="9339"/>
            <a:ext cx="496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Cosmo-</a:t>
            </a:r>
            <a:r>
              <a:rPr lang="en-US" dirty="0" err="1" smtClean="0">
                <a:solidFill>
                  <a:srgbClr val="FFFFFF"/>
                </a:solidFill>
              </a:rPr>
              <a:t>SkyMed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TerraSAR</a:t>
            </a:r>
            <a:r>
              <a:rPr lang="en-US" dirty="0" smtClean="0">
                <a:solidFill>
                  <a:srgbClr val="FFFFFF"/>
                </a:solidFill>
              </a:rPr>
              <a:t>-X, and Radarsat-2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880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S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244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2724" y="0"/>
            <a:ext cx="2922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Cosmo-</a:t>
            </a:r>
            <a:r>
              <a:rPr lang="en-US" sz="2800" b="1" dirty="0" err="1" smtClean="0">
                <a:solidFill>
                  <a:srgbClr val="FFFFFF"/>
                </a:solidFill>
              </a:rPr>
              <a:t>SkyMed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65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0"/>
            <a:ext cx="695803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77253" y="0"/>
            <a:ext cx="2072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Radarsat-2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670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S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0"/>
            <a:ext cx="679735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75821" y="0"/>
            <a:ext cx="4089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FF"/>
                </a:solidFill>
              </a:rPr>
              <a:t>TerraSAR</a:t>
            </a:r>
            <a:r>
              <a:rPr lang="en-US" sz="2800" b="1" dirty="0" smtClean="0">
                <a:solidFill>
                  <a:srgbClr val="FFFFFF"/>
                </a:solidFill>
              </a:rPr>
              <a:t>-X/</a:t>
            </a:r>
            <a:r>
              <a:rPr lang="en-US" sz="2800" b="1" dirty="0" err="1" smtClean="0">
                <a:solidFill>
                  <a:srgbClr val="FFFFFF"/>
                </a:solidFill>
              </a:rPr>
              <a:t>TanDEM</a:t>
            </a:r>
            <a:r>
              <a:rPr lang="en-US" sz="2800" b="1" dirty="0" smtClean="0">
                <a:solidFill>
                  <a:srgbClr val="FFFFFF"/>
                </a:solidFill>
              </a:rPr>
              <a:t>-X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566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1161" y="106581"/>
            <a:ext cx="4341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winsar.unavco.org</a:t>
            </a:r>
            <a:r>
              <a:rPr lang="en-US" dirty="0"/>
              <a:t>/</a:t>
            </a:r>
            <a:r>
              <a:rPr lang="en-US" dirty="0" err="1"/>
              <a:t>tasking_tsx.html</a:t>
            </a:r>
            <a:endParaRPr lang="en-US" dirty="0"/>
          </a:p>
        </p:txBody>
      </p:sp>
      <p:pic>
        <p:nvPicPr>
          <p:cNvPr id="5" name="Picture 4" descr="LA_task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0" y="3809999"/>
            <a:ext cx="3810000" cy="3269335"/>
          </a:xfrm>
          <a:prstGeom prst="rect">
            <a:avLst/>
          </a:prstGeom>
        </p:spPr>
      </p:pic>
      <p:pic>
        <p:nvPicPr>
          <p:cNvPr id="14" name="Picture 13" descr="San_Francisco_footprint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0" y="569522"/>
            <a:ext cx="3810000" cy="3048000"/>
          </a:xfrm>
          <a:prstGeom prst="rect">
            <a:avLst/>
          </a:prstGeom>
        </p:spPr>
      </p:pic>
      <p:pic>
        <p:nvPicPr>
          <p:cNvPr id="17" name="Picture 16" descr="Brawley_GE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30" y="569522"/>
            <a:ext cx="3810000" cy="3048000"/>
          </a:xfrm>
          <a:prstGeom prst="rect">
            <a:avLst/>
          </a:prstGeom>
        </p:spPr>
      </p:pic>
      <p:pic>
        <p:nvPicPr>
          <p:cNvPr id="20" name="Picture 19" descr="Long_Valley_footprint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30" y="3810000"/>
            <a:ext cx="3810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52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avs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0"/>
            <a:ext cx="703222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7213" y="9339"/>
            <a:ext cx="173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UAVSAR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93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4" y="5034"/>
            <a:ext cx="8740140" cy="685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97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074771"/>
              </p:ext>
            </p:extLst>
          </p:nvPr>
        </p:nvGraphicFramePr>
        <p:xfrm>
          <a:off x="261457" y="418652"/>
          <a:ext cx="8646767" cy="53085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5168"/>
                <a:gridCol w="1596757"/>
                <a:gridCol w="2100996"/>
                <a:gridCol w="248384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Satellite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Repeat (days)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Swath/Resolution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Launch Date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ALOS-2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(L-Band)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25km/ 1-3m</a:t>
                      </a:r>
                    </a:p>
                    <a:p>
                      <a:r>
                        <a:rPr lang="en-US" dirty="0" smtClean="0"/>
                        <a:t>50-70km / 3-10m</a:t>
                      </a:r>
                    </a:p>
                    <a:p>
                      <a:r>
                        <a:rPr lang="en-US" dirty="0" smtClean="0"/>
                        <a:t>350km / 100m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Mid 2013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KOMPSAT-5 (X-Band)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30km</a:t>
                      </a:r>
                      <a:r>
                        <a:rPr lang="en-US" baseline="0" dirty="0" smtClean="0"/>
                        <a:t> / 3m</a:t>
                      </a:r>
                    </a:p>
                    <a:p>
                      <a:r>
                        <a:rPr lang="en-US" baseline="0" dirty="0" smtClean="0"/>
                        <a:t>5km / 1m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Sentinel-1a,b (C-Band)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 (6)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 </a:t>
                      </a:r>
                      <a:r>
                        <a:rPr lang="en-US" baseline="0" dirty="0" smtClean="0"/>
                        <a:t>km / 5m</a:t>
                      </a:r>
                    </a:p>
                    <a:p>
                      <a:r>
                        <a:rPr lang="en-US" baseline="0" dirty="0" smtClean="0"/>
                        <a:t>250km / 5x20m</a:t>
                      </a:r>
                    </a:p>
                    <a:p>
                      <a:r>
                        <a:rPr lang="en-US" baseline="0" dirty="0" smtClean="0"/>
                        <a:t>400km / 20x40m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Oct-Dec</a:t>
                      </a:r>
                      <a:r>
                        <a:rPr lang="en-US" baseline="0" dirty="0" smtClean="0"/>
                        <a:t> 2013 (a)</a:t>
                      </a:r>
                    </a:p>
                    <a:p>
                      <a:r>
                        <a:rPr lang="en-US" baseline="0" dirty="0" smtClean="0"/>
                        <a:t>2015 (b)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SAOCOM-1a,b (L-Band)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16(8)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30km / 10m</a:t>
                      </a:r>
                    </a:p>
                    <a:p>
                      <a:r>
                        <a:rPr lang="en-US" dirty="0" smtClean="0"/>
                        <a:t>350km / 100m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2014-2015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Radarsat</a:t>
                      </a:r>
                      <a:r>
                        <a:rPr lang="en-US" dirty="0" smtClean="0"/>
                        <a:t> Constellation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r>
                        <a:rPr lang="en-US" baseline="0" dirty="0" smtClean="0"/>
                        <a:t>(C-Band)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12(4)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5km / 1x3m</a:t>
                      </a:r>
                    </a:p>
                    <a:p>
                      <a:r>
                        <a:rPr lang="en-US" dirty="0" smtClean="0"/>
                        <a:t>20km / 3m</a:t>
                      </a:r>
                    </a:p>
                    <a:p>
                      <a:r>
                        <a:rPr lang="en-US" dirty="0" smtClean="0"/>
                        <a:t>30km / 5m</a:t>
                      </a:r>
                    </a:p>
                    <a:p>
                      <a:r>
                        <a:rPr lang="en-US" dirty="0" smtClean="0"/>
                        <a:t>125km / 30m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Aug 2016-Dec2017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Cosmo-</a:t>
                      </a:r>
                      <a:r>
                        <a:rPr lang="en-US" dirty="0" err="1" smtClean="0"/>
                        <a:t>SkyMed</a:t>
                      </a:r>
                      <a:r>
                        <a:rPr lang="en-US" baseline="0" dirty="0" smtClean="0"/>
                        <a:t> SG</a:t>
                      </a:r>
                    </a:p>
                    <a:p>
                      <a:r>
                        <a:rPr lang="en-US" baseline="0" dirty="0" smtClean="0"/>
                        <a:t>(X-Band)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40km</a:t>
                      </a:r>
                      <a:r>
                        <a:rPr lang="en-US" baseline="0" dirty="0" smtClean="0"/>
                        <a:t> / 3m</a:t>
                      </a:r>
                    </a:p>
                    <a:p>
                      <a:r>
                        <a:rPr lang="en-US" baseline="0" dirty="0" smtClean="0"/>
                        <a:t>10km / 1m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June 2015, June 2016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1457" y="28443"/>
            <a:ext cx="3095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Approved </a:t>
            </a:r>
            <a:r>
              <a:rPr lang="en-US" b="1" dirty="0"/>
              <a:t>Future </a:t>
            </a:r>
            <a:r>
              <a:rPr lang="en-US" b="1" dirty="0" smtClean="0"/>
              <a:t>Missions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61457" y="5746946"/>
            <a:ext cx="33906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Data source:  http</a:t>
            </a:r>
            <a:r>
              <a:rPr lang="en-US" sz="1200" dirty="0"/>
              <a:t>://</a:t>
            </a:r>
            <a:r>
              <a:rPr lang="en-US" sz="1200" dirty="0" err="1"/>
              <a:t>database.eohandbook.com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33898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THANK YOU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18910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4" y="5034"/>
            <a:ext cx="8740141" cy="685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46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034185"/>
              </p:ext>
            </p:extLst>
          </p:nvPr>
        </p:nvGraphicFramePr>
        <p:xfrm>
          <a:off x="261457" y="1397000"/>
          <a:ext cx="8646767" cy="3510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1725"/>
                <a:gridCol w="1568743"/>
                <a:gridCol w="2147684"/>
                <a:gridCol w="269861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Satellite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Repeat (days)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Swath/Resolution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# So.</a:t>
                      </a:r>
                      <a:r>
                        <a:rPr lang="en-US" b="1" baseline="0" dirty="0" smtClean="0"/>
                        <a:t> Cal. Scenes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ERS-1/2 (C-Band)</a:t>
                      </a:r>
                    </a:p>
                    <a:p>
                      <a:r>
                        <a:rPr lang="en-US" sz="1600" i="1" dirty="0" smtClean="0"/>
                        <a:t>1992-2000,1995-2011</a:t>
                      </a:r>
                      <a:endParaRPr lang="en-US" sz="1600" i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100km / 30m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~11000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Radarsat-1 (C-Band)</a:t>
                      </a:r>
                    </a:p>
                    <a:p>
                      <a:r>
                        <a:rPr lang="en-US" sz="1600" i="1" dirty="0" smtClean="0"/>
                        <a:t>1996-*</a:t>
                      </a:r>
                      <a:endParaRPr lang="en-US" sz="1600" i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100km / 30m</a:t>
                      </a:r>
                    </a:p>
                    <a:p>
                      <a:r>
                        <a:rPr lang="en-US" dirty="0" smtClean="0"/>
                        <a:t>50</a:t>
                      </a:r>
                      <a:r>
                        <a:rPr lang="en-US" baseline="0" dirty="0" smtClean="0"/>
                        <a:t> km / 8m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~7000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Envisat</a:t>
                      </a:r>
                      <a:r>
                        <a:rPr lang="en-US" dirty="0" smtClean="0"/>
                        <a:t> (C-Band)</a:t>
                      </a:r>
                    </a:p>
                    <a:p>
                      <a:r>
                        <a:rPr lang="en-US" sz="1600" i="1" dirty="0" smtClean="0"/>
                        <a:t>2002-2012</a:t>
                      </a:r>
                      <a:endParaRPr lang="en-US" sz="1600" i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</a:p>
                    <a:p>
                      <a:r>
                        <a:rPr lang="en-US" dirty="0" smtClean="0"/>
                        <a:t>30 (Oct. 2010)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56-100km / 30m</a:t>
                      </a:r>
                    </a:p>
                    <a:p>
                      <a:r>
                        <a:rPr lang="en-US" dirty="0" smtClean="0"/>
                        <a:t>400km / 150m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~7000</a:t>
                      </a:r>
                    </a:p>
                    <a:p>
                      <a:r>
                        <a:rPr lang="en-US" dirty="0" smtClean="0"/>
                        <a:t>~300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ALOS (L-Band)</a:t>
                      </a:r>
                    </a:p>
                    <a:p>
                      <a:r>
                        <a:rPr lang="en-US" sz="1600" i="1" dirty="0" smtClean="0"/>
                        <a:t>2006-2011</a:t>
                      </a:r>
                      <a:endParaRPr lang="en-US" sz="1600" i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40-70km / 7,14m</a:t>
                      </a:r>
                    </a:p>
                    <a:p>
                      <a:r>
                        <a:rPr lang="en-US" dirty="0" smtClean="0"/>
                        <a:t>250-350km / 100m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~4000</a:t>
                      </a:r>
                    </a:p>
                    <a:p>
                      <a:r>
                        <a:rPr lang="en-US" dirty="0" smtClean="0"/>
                        <a:t>~100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JERS (L-Band)</a:t>
                      </a:r>
                    </a:p>
                    <a:p>
                      <a:r>
                        <a:rPr lang="en-US" sz="1600" i="1" dirty="0" smtClean="0"/>
                        <a:t>1992-1998</a:t>
                      </a:r>
                      <a:endParaRPr lang="en-US" sz="1600" i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75 km / 18m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~550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61457" y="1027668"/>
            <a:ext cx="2211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Previous Missions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261457" y="4945653"/>
            <a:ext cx="32555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*Still operational, but limited data availability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87264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s_unavc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0"/>
            <a:ext cx="682685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7407" y="0"/>
            <a:ext cx="108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ERS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5701" y="6334780"/>
            <a:ext cx="46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~100 acquisitions/track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598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sa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0"/>
            <a:ext cx="738383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62922" y="33145"/>
            <a:ext cx="2016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Radarsat-1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6300" y="6346774"/>
            <a:ext cx="46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~100 acquisitions/track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58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1_unavc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0"/>
            <a:ext cx="706253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61588" y="18010"/>
            <a:ext cx="1529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Envisat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8700" y="6337703"/>
            <a:ext cx="46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~50 acquisitions/track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553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os_as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0"/>
            <a:ext cx="76616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78021" y="43403"/>
            <a:ext cx="1232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ALOS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6600" y="6334780"/>
            <a:ext cx="46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~20 acquisitions/track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57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3509" y="114691"/>
            <a:ext cx="4362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http://facility.unavco.org/data/sar/sar.html</a:t>
            </a:r>
            <a:endParaRPr lang="en-US" dirty="0"/>
          </a:p>
        </p:txBody>
      </p:sp>
      <p:pic>
        <p:nvPicPr>
          <p:cNvPr id="4" name="Picture 3" descr="Screen shot 2012-09-09 at 8.25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7106"/>
            <a:ext cx="9144000" cy="565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85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84212"/>
              </p:ext>
            </p:extLst>
          </p:nvPr>
        </p:nvGraphicFramePr>
        <p:xfrm>
          <a:off x="261457" y="397775"/>
          <a:ext cx="8646767" cy="35763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5235"/>
                <a:gridCol w="1568743"/>
                <a:gridCol w="2465169"/>
                <a:gridCol w="20076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Satellite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Repeat (days)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Swath/Resolution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# So.</a:t>
                      </a:r>
                      <a:r>
                        <a:rPr lang="en-US" b="1" baseline="0" dirty="0" smtClean="0"/>
                        <a:t> Cal. Scenes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TSX-1/TDX-1 (X-Band)</a:t>
                      </a:r>
                    </a:p>
                    <a:p>
                      <a:r>
                        <a:rPr lang="en-US" sz="1600" i="1" dirty="0" smtClean="0"/>
                        <a:t>Nov 2007, Jun 2010</a:t>
                      </a:r>
                      <a:endParaRPr lang="en-US" sz="1600" i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30km / 3m</a:t>
                      </a:r>
                    </a:p>
                    <a:p>
                      <a:r>
                        <a:rPr lang="en-US" dirty="0" smtClean="0"/>
                        <a:t>10 km / 1m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~800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Radarsat-2 (C-Band)</a:t>
                      </a:r>
                    </a:p>
                    <a:p>
                      <a:r>
                        <a:rPr lang="en-US" sz="1600" i="1" dirty="0" smtClean="0"/>
                        <a:t>April</a:t>
                      </a:r>
                      <a:r>
                        <a:rPr lang="en-US" sz="1600" i="1" baseline="0" dirty="0" smtClean="0"/>
                        <a:t> 2008</a:t>
                      </a:r>
                      <a:endParaRPr lang="en-US" sz="1600" i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</a:t>
                      </a:r>
                      <a:r>
                        <a:rPr lang="en-US" baseline="0" dirty="0" smtClean="0"/>
                        <a:t> km / 10m</a:t>
                      </a:r>
                    </a:p>
                    <a:p>
                      <a:r>
                        <a:rPr lang="en-US" baseline="0" dirty="0" smtClean="0"/>
                        <a:t>100km / 25m</a:t>
                      </a:r>
                    </a:p>
                    <a:p>
                      <a:r>
                        <a:rPr lang="en-US" baseline="0" dirty="0" smtClean="0"/>
                        <a:t>25km / 10m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~2000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Cosmo-</a:t>
                      </a:r>
                      <a:r>
                        <a:rPr lang="en-US" dirty="0" err="1" smtClean="0"/>
                        <a:t>SkyMed</a:t>
                      </a:r>
                      <a:r>
                        <a:rPr lang="en-US" dirty="0" smtClean="0"/>
                        <a:t> (X-Band)</a:t>
                      </a:r>
                    </a:p>
                    <a:p>
                      <a:r>
                        <a:rPr lang="en-US" sz="1600" i="1" dirty="0" smtClean="0"/>
                        <a:t>Jun</a:t>
                      </a:r>
                      <a:r>
                        <a:rPr lang="en-US" sz="1600" i="1" baseline="0" dirty="0" smtClean="0"/>
                        <a:t> </a:t>
                      </a:r>
                      <a:r>
                        <a:rPr lang="en-US" sz="1600" i="1" dirty="0" smtClean="0"/>
                        <a:t>2007 – Nov</a:t>
                      </a:r>
                      <a:r>
                        <a:rPr lang="en-US" sz="1600" i="1" baseline="0" dirty="0" smtClean="0"/>
                        <a:t> 2010</a:t>
                      </a:r>
                      <a:endParaRPr lang="en-US" sz="1600" i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 (1-8)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40km</a:t>
                      </a:r>
                      <a:r>
                        <a:rPr lang="en-US" baseline="0" dirty="0" smtClean="0"/>
                        <a:t> / 3m</a:t>
                      </a:r>
                    </a:p>
                    <a:p>
                      <a:r>
                        <a:rPr lang="en-US" baseline="0" dirty="0" smtClean="0"/>
                        <a:t>10km / 1m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~1700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Risat-1 (C-Band)</a:t>
                      </a:r>
                    </a:p>
                    <a:p>
                      <a:r>
                        <a:rPr lang="en-US" sz="1600" i="1" dirty="0" smtClean="0"/>
                        <a:t>April 2012</a:t>
                      </a:r>
                      <a:endParaRPr lang="en-US" sz="1600" i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30km / 3-12m</a:t>
                      </a:r>
                    </a:p>
                    <a:p>
                      <a:r>
                        <a:rPr lang="en-US" dirty="0" smtClean="0"/>
                        <a:t>120-240km / 25-50m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0" dirty="0" smtClean="0"/>
                        <a:t>UAVSAR</a:t>
                      </a:r>
                      <a:endParaRPr lang="en-US" sz="1600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Variable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16km</a:t>
                      </a:r>
                      <a:r>
                        <a:rPr lang="en-US" baseline="0" dirty="0" smtClean="0"/>
                        <a:t> / 1.8m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~200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1457" y="28443"/>
            <a:ext cx="207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Current Missions</a:t>
            </a:r>
            <a:endParaRPr lang="en-US" b="1" dirty="0"/>
          </a:p>
        </p:txBody>
      </p:sp>
      <p:pic>
        <p:nvPicPr>
          <p:cNvPr id="5" name="Picture 4" descr="CSK_TSX_R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555" y="3990527"/>
            <a:ext cx="2888252" cy="286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005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1033</TotalTime>
  <Words>512</Words>
  <Application>Microsoft Macintosh PowerPoint</Application>
  <PresentationFormat>On-screen Show (4:3)</PresentationFormat>
  <Paragraphs>134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Southern California SAR data availability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Kate Tallerday</dc:creator>
  <cp:lastModifiedBy>Scott Baker</cp:lastModifiedBy>
  <cp:revision>27</cp:revision>
  <dcterms:created xsi:type="dcterms:W3CDTF">2009-12-01T01:13:10Z</dcterms:created>
  <dcterms:modified xsi:type="dcterms:W3CDTF">2012-09-09T17:19:45Z</dcterms:modified>
</cp:coreProperties>
</file>