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0"/>
  </p:notesMasterIdLst>
  <p:sldIdLst>
    <p:sldId id="260" r:id="rId2"/>
    <p:sldId id="450" r:id="rId3"/>
    <p:sldId id="448" r:id="rId4"/>
    <p:sldId id="396" r:id="rId5"/>
    <p:sldId id="451" r:id="rId6"/>
    <p:sldId id="449" r:id="rId7"/>
    <p:sldId id="358" r:id="rId8"/>
    <p:sldId id="437" r:id="rId9"/>
  </p:sldIdLst>
  <p:sldSz cx="9906000" cy="6858000" type="A4"/>
  <p:notesSz cx="6858000" cy="9144000"/>
  <p:defaultTextStyle>
    <a:defPPr>
      <a:defRPr lang="it-IT"/>
    </a:defPPr>
    <a:lvl1pPr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77838" indent="-371475"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57263" indent="-744538"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435100" indent="-1116013"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914525" indent="-1489075"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CC"/>
    <a:srgbClr val="CC0099"/>
    <a:srgbClr val="000099"/>
    <a:srgbClr val="33CC33"/>
    <a:srgbClr val="FF0000"/>
    <a:srgbClr val="E82A16"/>
    <a:srgbClr val="7598D9"/>
    <a:srgbClr val="00CC66"/>
    <a:srgbClr val="0070C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6" autoAdjust="0"/>
    <p:restoredTop sz="87634" autoAdjust="0"/>
  </p:normalViewPr>
  <p:slideViewPr>
    <p:cSldViewPr>
      <p:cViewPr varScale="1">
        <p:scale>
          <a:sx n="86" d="100"/>
          <a:sy n="86" d="100"/>
        </p:scale>
        <p:origin x="-1776" y="-10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66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0BF29-E634-7A4A-BD63-31CDB6241267}" type="datetimeFigureOut">
              <a:rPr lang="it-IT" smtClean="0"/>
              <a:pPr/>
              <a:t>14/12/15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6B6ED-724C-DF46-A9F6-8B9A07030DD2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70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B6ED-724C-DF46-A9F6-8B9A07030DD2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B6ED-724C-DF46-A9F6-8B9A07030DD2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B6ED-724C-DF46-A9F6-8B9A07030DD2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23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B6ED-724C-DF46-A9F6-8B9A07030DD2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12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5861031" y="3810001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tangolo 23"/>
          <p:cNvSpPr/>
          <p:nvPr/>
        </p:nvSpPr>
        <p:spPr>
          <a:xfrm flipV="1">
            <a:off x="5861051" y="3897010"/>
            <a:ext cx="404495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tangolo 24"/>
          <p:cNvSpPr/>
          <p:nvPr/>
        </p:nvSpPr>
        <p:spPr>
          <a:xfrm flipV="1">
            <a:off x="5861051" y="4115167"/>
            <a:ext cx="404495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tangolo 25"/>
          <p:cNvSpPr/>
          <p:nvPr/>
        </p:nvSpPr>
        <p:spPr>
          <a:xfrm flipV="1">
            <a:off x="5861050" y="4164403"/>
            <a:ext cx="212979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tangolo 26"/>
          <p:cNvSpPr/>
          <p:nvPr/>
        </p:nvSpPr>
        <p:spPr>
          <a:xfrm flipV="1">
            <a:off x="5861050" y="4199572"/>
            <a:ext cx="212979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5861050" y="3962400"/>
            <a:ext cx="331851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7991216" y="4060983"/>
            <a:ext cx="173355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9906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" y="3675528"/>
            <a:ext cx="9906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V="1">
            <a:off x="6948555" y="3643090"/>
            <a:ext cx="2957446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9906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95300" y="2401888"/>
            <a:ext cx="916305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95300" y="3899938"/>
            <a:ext cx="536575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264400" y="4206240"/>
            <a:ext cx="1040130" cy="457200"/>
          </a:xfrm>
          <a:prstGeom prst="rect">
            <a:avLst/>
          </a:prstGeom>
        </p:spPr>
        <p:txBody>
          <a:bodyPr/>
          <a:lstStyle/>
          <a:p>
            <a:fld id="{C699CB88-5E1A-4FAC-892A-60949ACB1F6F}" type="datetimeFigureOut">
              <a:rPr lang="en-US" smtClean="0"/>
              <a:pPr/>
              <a:t>14/12/15</a:t>
            </a:fld>
            <a:endParaRPr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861050" y="4205288"/>
            <a:ext cx="1403350" cy="45720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9013429" y="1136"/>
            <a:ext cx="810021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16496" y="6453336"/>
            <a:ext cx="1512168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55EEC6-48EF-3A46-BFB0-67B46E9E494B}" type="datetimeFigureOut">
              <a:rPr lang="it-IT" smtClean="0"/>
              <a:pPr>
                <a:defRPr/>
              </a:pPr>
              <a:t>14/12/15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695950" y="612648"/>
            <a:ext cx="143637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24A22-338B-BE42-8A05-7F51F86A7D9C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46950" y="1143000"/>
            <a:ext cx="206375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1143000"/>
            <a:ext cx="67691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16496" y="6453336"/>
            <a:ext cx="1512168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BF6EE8-1EFA-B644-A196-F05B5D5D7E4A}" type="datetimeFigureOut">
              <a:rPr lang="it-IT" smtClean="0"/>
              <a:pPr>
                <a:defRPr/>
              </a:pPr>
              <a:t>14/12/15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695950" y="612648"/>
            <a:ext cx="143637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D1E4A-1712-364C-B449-F0727CDADAD9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96F85-B70F-4E94-A81B-842EF4DEED4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695950" y="612648"/>
            <a:ext cx="1436370" cy="45720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1981201"/>
            <a:ext cx="84201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3367088"/>
            <a:ext cx="84201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16496" y="6453336"/>
            <a:ext cx="1512168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A9D80A-5394-8B45-839A-214050A14690}" type="datetimeFigureOut">
              <a:rPr lang="it-IT" smtClean="0"/>
              <a:pPr>
                <a:defRPr/>
              </a:pPr>
              <a:t>14/12/15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695950" y="612648"/>
            <a:ext cx="143637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41F14-53CB-6F47-8FE1-1BCDC69E50E4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2249425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2249425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16496" y="6453336"/>
            <a:ext cx="1512168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BA90FC-615C-D94D-9DB5-70A215D57FB1}" type="datetimeFigureOut">
              <a:rPr lang="it-IT" smtClean="0"/>
              <a:pPr>
                <a:defRPr/>
              </a:pPr>
              <a:t>14/12/15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695950" y="612648"/>
            <a:ext cx="143637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55F41-1017-B04E-A833-01EF1EF31002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2750" y="1143000"/>
            <a:ext cx="90805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12750" y="2244970"/>
            <a:ext cx="4378452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5114661" y="2244970"/>
            <a:ext cx="4378590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12750" y="2708519"/>
            <a:ext cx="4378452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11496" y="2708519"/>
            <a:ext cx="4378590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>
          <a:xfrm>
            <a:off x="416496" y="6453336"/>
            <a:ext cx="1512168" cy="457200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CD35653B-4675-0446-8191-28C2F134659F}" type="datetimeFigureOut">
              <a:rPr lang="it-IT" smtClean="0"/>
              <a:pPr>
                <a:defRPr/>
              </a:pPr>
              <a:t>14/12/15</a:t>
            </a:fld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60F0062-2C9E-B547-82A9-8B01894A24FC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>
          <a:xfrm>
            <a:off x="5695950" y="612648"/>
            <a:ext cx="1436370" cy="457200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1143000"/>
            <a:ext cx="89154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7132320" y="612648"/>
            <a:ext cx="1037036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CE3F72F-4442-774E-8415-0491FD592DFA}" type="datetimeFigureOut">
              <a:rPr lang="it-IT" smtClean="0"/>
              <a:pPr>
                <a:defRPr/>
              </a:pPr>
              <a:t>14/12/15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695950" y="612648"/>
            <a:ext cx="143637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855964" y="2272"/>
            <a:ext cx="825500" cy="365760"/>
          </a:xfrm>
        </p:spPr>
        <p:txBody>
          <a:bodyPr/>
          <a:lstStyle/>
          <a:p>
            <a:pPr>
              <a:defRPr/>
            </a:pPr>
            <a:fld id="{F3901048-F1B4-0243-89AB-F2DA3AAA9D09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16496" y="6453336"/>
            <a:ext cx="1512168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F60C05-D933-2741-B1A9-A98D5D032B12}" type="datetimeFigureOut">
              <a:rPr lang="it-IT" smtClean="0"/>
              <a:pPr>
                <a:defRPr/>
              </a:pPr>
              <a:t>14/12/15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5695950" y="612648"/>
            <a:ext cx="143637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DA3FB-9B1F-CE45-9E84-69A7A381D0FE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9621" y="1101970"/>
            <a:ext cx="366522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799621" y="2010727"/>
            <a:ext cx="366522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65100" y="776287"/>
            <a:ext cx="5527548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16496" y="6453336"/>
            <a:ext cx="1512168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8ECE59-27FF-5646-96BC-06F604F15FC3}" type="datetimeFigureOut">
              <a:rPr lang="it-IT" smtClean="0"/>
              <a:pPr>
                <a:defRPr/>
              </a:pPr>
              <a:t>14/12/15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695950" y="612648"/>
            <a:ext cx="143637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12177-A0F1-3243-AE08-B6FE746663C5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93804" y="1109161"/>
            <a:ext cx="6357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37310" y="1143000"/>
            <a:ext cx="4953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95813" y="3274309"/>
            <a:ext cx="28067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16496" y="6453336"/>
            <a:ext cx="1512168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D07A08-E129-ED4D-B49E-BA0D1A8B253D}" type="datetimeFigureOut">
              <a:rPr lang="it-IT" smtClean="0"/>
              <a:pPr>
                <a:defRPr/>
              </a:pPr>
              <a:t>14/12/15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695950" y="612648"/>
            <a:ext cx="143637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5334C-54BB-3641-82E7-BF9730776F60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19"/>
            <a:ext cx="9906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906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tangolo 29"/>
          <p:cNvSpPr/>
          <p:nvPr/>
        </p:nvSpPr>
        <p:spPr>
          <a:xfrm>
            <a:off x="1" y="308277"/>
            <a:ext cx="9906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tangolo 30"/>
          <p:cNvSpPr/>
          <p:nvPr/>
        </p:nvSpPr>
        <p:spPr>
          <a:xfrm flipV="1">
            <a:off x="5861031" y="360247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 flipV="1">
            <a:off x="5861051" y="440113"/>
            <a:ext cx="404495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857951" y="497504"/>
            <a:ext cx="331851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835059" y="6311297"/>
            <a:ext cx="173355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tangolo 34"/>
          <p:cNvSpPr/>
          <p:nvPr/>
        </p:nvSpPr>
        <p:spPr bwMode="invGray">
          <a:xfrm>
            <a:off x="9842047" y="-2001"/>
            <a:ext cx="624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798188" y="-2001"/>
            <a:ext cx="2971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777547" y="-2001"/>
            <a:ext cx="9906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tangolo 37"/>
          <p:cNvSpPr/>
          <p:nvPr/>
        </p:nvSpPr>
        <p:spPr bwMode="invGray">
          <a:xfrm>
            <a:off x="9723375" y="-2001"/>
            <a:ext cx="2971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 bwMode="invGray">
          <a:xfrm>
            <a:off x="9658650" y="380"/>
            <a:ext cx="59436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tangolo 39"/>
          <p:cNvSpPr/>
          <p:nvPr/>
        </p:nvSpPr>
        <p:spPr bwMode="invGray">
          <a:xfrm>
            <a:off x="9612931" y="380"/>
            <a:ext cx="9906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95300" y="1143000"/>
            <a:ext cx="89154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95300" y="2249424"/>
            <a:ext cx="89154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lvl="4" eaLnBrk="1" latinLnBrk="0" hangingPunct="1"/>
            <a:r>
              <a:rPr kumimoji="0" lang="it-IT" dirty="0" smtClean="0"/>
              <a:t>Quinto livello</a:t>
            </a:r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855964" y="2272"/>
            <a:ext cx="8255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2A96F85-B70F-4E94-A81B-842EF4DEED41}" type="slidenum">
              <a:rPr lang="it-IT" smtClean="0"/>
              <a:pPr/>
              <a:t>‹n.›</a:t>
            </a:fld>
            <a:endParaRPr lang="it-IT"/>
          </a:p>
        </p:txBody>
      </p:sp>
      <p:pic>
        <p:nvPicPr>
          <p:cNvPr id="24" name="Immagine 18" descr="ireaH116.png"/>
          <p:cNvPicPr preferRelativeResize="0"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6254" y="6396863"/>
            <a:ext cx="464463" cy="3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magine 24" descr="logo_quadrato_NoCaption.jpg"/>
          <p:cNvPicPr preferRelativeResize="0"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3014" y="6383212"/>
            <a:ext cx="416530" cy="3823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80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2480" y="1268760"/>
            <a:ext cx="9385870" cy="224311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dirty="0" smtClean="0"/>
              <a:t>Training on SBAS-</a:t>
            </a:r>
            <a:r>
              <a:rPr lang="en-US" dirty="0" err="1" smtClean="0"/>
              <a:t>DInSAR</a:t>
            </a:r>
            <a:r>
              <a:rPr lang="en-US" dirty="0" smtClean="0"/>
              <a:t> web-tool in the framework of ESA </a:t>
            </a:r>
            <a:r>
              <a:rPr lang="en-US" dirty="0" err="1" smtClean="0"/>
              <a:t>Geohazards</a:t>
            </a:r>
            <a:r>
              <a:rPr lang="en-US" dirty="0" smtClean="0"/>
              <a:t> Exploitation Platform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0472" y="4221088"/>
            <a:ext cx="7776864" cy="1257254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Francesco </a:t>
            </a:r>
            <a:r>
              <a:rPr lang="en-GB" sz="2800" dirty="0" err="1" smtClean="0">
                <a:solidFill>
                  <a:srgbClr val="002060"/>
                </a:solidFill>
                <a:latin typeface="Calibri" pitchFamily="34" charset="0"/>
              </a:rPr>
              <a:t>Casu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72480" y="5517232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IREA - CNR, Napoli, </a:t>
            </a:r>
            <a:r>
              <a:rPr lang="it-IT" sz="2000" dirty="0" err="1" smtClean="0"/>
              <a:t>Italy</a:t>
            </a:r>
            <a:r>
              <a:rPr lang="it-IT" sz="2000" dirty="0" smtClean="0"/>
              <a:t> (</a:t>
            </a:r>
            <a:r>
              <a:rPr lang="it-IT" sz="2000" dirty="0" err="1" smtClean="0"/>
              <a:t>casu.f@irea.cnr.it</a:t>
            </a:r>
            <a:r>
              <a:rPr lang="it-IT" sz="2000" dirty="0"/>
              <a:t>)</a:t>
            </a:r>
            <a:endParaRPr lang="it-IT" sz="2000" dirty="0" smtClean="0"/>
          </a:p>
        </p:txBody>
      </p:sp>
      <p:pic>
        <p:nvPicPr>
          <p:cNvPr id="4" name="Immagine 3" descr="logo_quadrato_NoCap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45" y="4509120"/>
            <a:ext cx="2245111" cy="2060847"/>
          </a:xfrm>
          <a:prstGeom prst="rect">
            <a:avLst/>
          </a:prstGeom>
        </p:spPr>
      </p:pic>
      <p:pic>
        <p:nvPicPr>
          <p:cNvPr id="5" name="Immagine 4" descr="Logo CNR-2010-ENG-mediu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6214814"/>
            <a:ext cx="400507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6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asellaDiTesto 252"/>
          <p:cNvSpPr txBox="1"/>
          <p:nvPr/>
        </p:nvSpPr>
        <p:spPr>
          <a:xfrm>
            <a:off x="864349" y="6068615"/>
            <a:ext cx="817730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0099"/>
                </a:solidFill>
              </a:rPr>
              <a:t>DUAL LEVEL PARALLELISM FOR MULTI-NODE AND MULTI-CORE ARCHITECTURES</a:t>
            </a:r>
            <a:endParaRPr lang="it-IT" b="1" dirty="0">
              <a:solidFill>
                <a:srgbClr val="000099"/>
              </a:solidFill>
            </a:endParaRPr>
          </a:p>
        </p:txBody>
      </p:sp>
      <p:sp>
        <p:nvSpPr>
          <p:cNvPr id="150" name="CasellaDiTesto 149"/>
          <p:cNvSpPr txBox="1"/>
          <p:nvPr/>
        </p:nvSpPr>
        <p:spPr>
          <a:xfrm>
            <a:off x="42672" y="462181"/>
            <a:ext cx="8590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0000CC"/>
                </a:solidFill>
              </a:rPr>
              <a:t>Background: </a:t>
            </a:r>
            <a:r>
              <a:rPr lang="it-IT" sz="3600" dirty="0" err="1" smtClean="0">
                <a:solidFill>
                  <a:srgbClr val="0000CC"/>
                </a:solidFill>
              </a:rPr>
              <a:t>Parallel</a:t>
            </a:r>
            <a:r>
              <a:rPr lang="it-IT" sz="3600" dirty="0" smtClean="0">
                <a:solidFill>
                  <a:srgbClr val="0000CC"/>
                </a:solidFill>
              </a:rPr>
              <a:t> </a:t>
            </a:r>
            <a:r>
              <a:rPr lang="it-IT" sz="3600" dirty="0" smtClean="0">
                <a:solidFill>
                  <a:srgbClr val="0000CC"/>
                </a:solidFill>
              </a:rPr>
              <a:t>SBAS (P-SBAS) </a:t>
            </a:r>
            <a:r>
              <a:rPr lang="it-IT" sz="3600" dirty="0" err="1" smtClean="0">
                <a:solidFill>
                  <a:srgbClr val="0000CC"/>
                </a:solidFill>
              </a:rPr>
              <a:t>workflow</a:t>
            </a:r>
            <a:endParaRPr lang="it-IT" sz="3600" dirty="0">
              <a:solidFill>
                <a:srgbClr val="0000CC"/>
              </a:solidFill>
            </a:endParaRPr>
          </a:p>
        </p:txBody>
      </p:sp>
      <p:pic>
        <p:nvPicPr>
          <p:cNvPr id="154" name="Immagine 153" descr="SBAS_block_diagr_fin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4" y="1412776"/>
            <a:ext cx="88569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452500" y="2132856"/>
            <a:ext cx="9001000" cy="3785652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err="1" smtClean="0">
                <a:solidFill>
                  <a:prstClr val="black"/>
                </a:solidFill>
                <a:latin typeface="Calibri"/>
                <a:cs typeface="Calibri"/>
              </a:rPr>
              <a:t>Casu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Calibri"/>
              </a:rPr>
              <a:t> et al., 2014,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SBAS-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Calibri"/>
              </a:rPr>
              <a:t>DInSAR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 Parallel Processing for Deformation Time-Series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alibri"/>
              </a:rPr>
              <a:t>Computation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Calibri"/>
              </a:rPr>
              <a:t>, IEEE JSTARS</a:t>
            </a:r>
          </a:p>
          <a:p>
            <a:pPr marL="342900" indent="-342900">
              <a:buFont typeface="Arial"/>
              <a:buChar char="•"/>
            </a:pPr>
            <a:endParaRPr lang="en-US" sz="2400" b="1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err="1" smtClean="0">
                <a:solidFill>
                  <a:prstClr val="black"/>
                </a:solidFill>
                <a:latin typeface="Calibri"/>
                <a:cs typeface="Calibri"/>
              </a:rPr>
              <a:t>Zinno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Calibri"/>
              </a:rPr>
              <a:t> et al, 2015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Calibri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A First Assessment of the P-SBAS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  <a:cs typeface="Calibri"/>
              </a:rPr>
              <a:t>DInSAR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alibri"/>
              </a:rPr>
              <a:t> Algorithm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Performances Within a Cloud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alibri"/>
              </a:rPr>
              <a:t>Computing Environment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Calibri"/>
              </a:rPr>
              <a:t>, IEEE JSTARS </a:t>
            </a:r>
            <a:endParaRPr lang="en-US" sz="2400" b="1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b="1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err="1" smtClean="0">
                <a:solidFill>
                  <a:prstClr val="black"/>
                </a:solidFill>
                <a:latin typeface="Calibri"/>
                <a:cs typeface="Calibri"/>
              </a:rPr>
              <a:t>Zinno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Calibri"/>
              </a:rPr>
              <a:t> et al., 2015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Calibri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Cloud Computing for Earth Surface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alibri"/>
              </a:rPr>
              <a:t>Deformation Analysis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via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Calibri"/>
              </a:rPr>
              <a:t>Spaceborne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 Radar Imaging: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Case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alibri"/>
              </a:rPr>
              <a:t>Study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Calibri"/>
              </a:rPr>
              <a:t>, IEEE Transaction Cloud Computing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3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/>
          <p:cNvGrpSpPr>
            <a:grpSpLocks noChangeAspect="1"/>
          </p:cNvGrpSpPr>
          <p:nvPr/>
        </p:nvGrpSpPr>
        <p:grpSpPr>
          <a:xfrm>
            <a:off x="2561884" y="1213280"/>
            <a:ext cx="4782235" cy="5220000"/>
            <a:chOff x="1825894" y="829842"/>
            <a:chExt cx="4775485" cy="5647020"/>
          </a:xfrm>
        </p:grpSpPr>
        <p:pic>
          <p:nvPicPr>
            <p:cNvPr id="20" name="Immagine 19" descr="calMeno3Date_18Frame_cut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5894" y="913226"/>
              <a:ext cx="4775485" cy="5563636"/>
            </a:xfrm>
            <a:prstGeom prst="rect">
              <a:avLst/>
            </a:prstGeom>
          </p:spPr>
        </p:pic>
        <p:sp>
          <p:nvSpPr>
            <p:cNvPr id="21" name="Ovale 20"/>
            <p:cNvSpPr/>
            <p:nvPr/>
          </p:nvSpPr>
          <p:spPr>
            <a:xfrm>
              <a:off x="4829341" y="4252875"/>
              <a:ext cx="115442" cy="11546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6001477" y="5636879"/>
              <a:ext cx="115442" cy="11546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3251538" y="4146621"/>
              <a:ext cx="1427480" cy="432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solidFill>
                    <a:schemeClr val="bg1"/>
                  </a:solidFill>
                </a:rPr>
                <a:t>Los Angeles</a:t>
              </a:r>
              <a:endParaRPr lang="it-IT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4648884" y="5573479"/>
              <a:ext cx="1239644" cy="432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solidFill>
                    <a:srgbClr val="FFFFFF"/>
                  </a:solidFill>
                </a:rPr>
                <a:t>San Diego</a:t>
              </a:r>
              <a:endParaRPr lang="it-IT" sz="2000" b="1" dirty="0">
                <a:solidFill>
                  <a:srgbClr val="FFFFFF"/>
                </a:solidFill>
              </a:endParaRPr>
            </a:p>
          </p:txBody>
        </p:sp>
        <p:cxnSp>
          <p:nvCxnSpPr>
            <p:cNvPr id="25" name="Connettore 2 24"/>
            <p:cNvCxnSpPr/>
            <p:nvPr/>
          </p:nvCxnSpPr>
          <p:spPr>
            <a:xfrm>
              <a:off x="5386502" y="913225"/>
              <a:ext cx="1176807" cy="510781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sellaDiTesto 25"/>
            <p:cNvSpPr txBox="1"/>
            <p:nvPr/>
          </p:nvSpPr>
          <p:spPr>
            <a:xfrm rot="4674631">
              <a:off x="5508387" y="3175186"/>
              <a:ext cx="1506350" cy="461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rgbClr val="FFFFFF"/>
                  </a:solidFill>
                  <a:latin typeface="Calibri"/>
                  <a:cs typeface="Calibri"/>
                </a:rPr>
                <a:t>550 km</a:t>
              </a:r>
              <a:endParaRPr lang="it-IT" sz="24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cxnSp>
          <p:nvCxnSpPr>
            <p:cNvPr id="27" name="Connettore 2 26"/>
            <p:cNvCxnSpPr/>
            <p:nvPr/>
          </p:nvCxnSpPr>
          <p:spPr>
            <a:xfrm flipV="1">
              <a:off x="1825894" y="829842"/>
              <a:ext cx="3510584" cy="773211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sellaDiTesto 27"/>
            <p:cNvSpPr txBox="1"/>
            <p:nvPr/>
          </p:nvSpPr>
          <p:spPr>
            <a:xfrm rot="20912292">
              <a:off x="2338528" y="861617"/>
              <a:ext cx="1272919" cy="499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solidFill>
                    <a:srgbClr val="FFFFFF"/>
                  </a:solidFill>
                  <a:latin typeface="Calibri"/>
                  <a:cs typeface="Calibri"/>
                </a:rPr>
                <a:t>3</a:t>
              </a:r>
              <a:r>
                <a:rPr lang="it-IT" sz="2400" dirty="0" smtClean="0">
                  <a:solidFill>
                    <a:srgbClr val="FFFFFF"/>
                  </a:solidFill>
                  <a:latin typeface="Calibri"/>
                  <a:cs typeface="Calibri"/>
                </a:rPr>
                <a:t>50 km</a:t>
              </a:r>
              <a:endParaRPr lang="it-IT" sz="24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1692743" y="1276704"/>
            <a:ext cx="844701" cy="3862058"/>
            <a:chOff x="122433" y="1277031"/>
            <a:chExt cx="779724" cy="3862058"/>
          </a:xfrm>
        </p:grpSpPr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 rot="16200000">
              <a:off x="-1291431" y="3042639"/>
              <a:ext cx="3168650" cy="340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it-IT" sz="1800" dirty="0" err="1" smtClean="0">
                  <a:ea typeface="MS PGothic" charset="0"/>
                  <a:cs typeface="MS PGothic" charset="0"/>
                </a:rPr>
                <a:t>Deformation</a:t>
              </a:r>
              <a:r>
                <a:rPr lang="it-IT" sz="1800" dirty="0" smtClean="0">
                  <a:ea typeface="MS PGothic" charset="0"/>
                  <a:cs typeface="MS PGothic" charset="0"/>
                </a:rPr>
                <a:t> </a:t>
              </a:r>
              <a:r>
                <a:rPr lang="it-IT" sz="1800" dirty="0" err="1" smtClean="0">
                  <a:ea typeface="MS PGothic" charset="0"/>
                  <a:cs typeface="MS PGothic" charset="0"/>
                </a:rPr>
                <a:t>velocity</a:t>
              </a:r>
              <a:r>
                <a:rPr lang="it-IT" sz="1800" dirty="0" smtClean="0">
                  <a:ea typeface="MS PGothic" charset="0"/>
                  <a:cs typeface="MS PGothic" charset="0"/>
                </a:rPr>
                <a:t> [cm/</a:t>
              </a:r>
              <a:r>
                <a:rPr lang="it-IT" sz="1800" dirty="0" err="1" smtClean="0">
                  <a:ea typeface="MS PGothic" charset="0"/>
                  <a:cs typeface="MS PGothic" charset="0"/>
                </a:rPr>
                <a:t>yr</a:t>
              </a:r>
              <a:r>
                <a:rPr lang="it-IT" sz="1800" dirty="0" smtClean="0">
                  <a:ea typeface="MS PGothic" charset="0"/>
                  <a:cs typeface="MS PGothic" charset="0"/>
                </a:rPr>
                <a:t>]</a:t>
              </a:r>
              <a:endParaRPr lang="it-IT" sz="1800" dirty="0">
                <a:ea typeface="MS PGothic" charset="0"/>
                <a:cs typeface="MS PGothic" charset="0"/>
              </a:endParaRPr>
            </a:p>
          </p:txBody>
        </p:sp>
        <p:pic>
          <p:nvPicPr>
            <p:cNvPr id="31" name="Picture 7" descr="Barr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63" y="1628775"/>
              <a:ext cx="242887" cy="3168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311058" y="1277031"/>
              <a:ext cx="5910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it-IT" sz="1800" b="1" dirty="0">
                  <a:ea typeface="MS PGothic" charset="0"/>
                  <a:cs typeface="MS PGothic" charset="0"/>
                </a:rPr>
                <a:t>&gt;</a:t>
              </a:r>
              <a:r>
                <a:rPr lang="it-IT" sz="1800" b="1" dirty="0" smtClean="0">
                  <a:ea typeface="MS PGothic" charset="0"/>
                  <a:cs typeface="MS PGothic" charset="0"/>
                </a:rPr>
                <a:t>1.5</a:t>
              </a:r>
              <a:endParaRPr lang="it-IT" sz="1800" b="1" dirty="0">
                <a:ea typeface="MS PGothic" charset="0"/>
                <a:cs typeface="MS PGothic" charset="0"/>
              </a:endParaRP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211363" y="4769757"/>
              <a:ext cx="6620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800" b="1" dirty="0">
                  <a:ea typeface="MS PGothic" charset="0"/>
                  <a:cs typeface="MS PGothic" charset="0"/>
                </a:rPr>
                <a:t>&lt;-</a:t>
              </a:r>
              <a:r>
                <a:rPr lang="it-IT" sz="1800" b="1" dirty="0" smtClean="0">
                  <a:ea typeface="MS PGothic" charset="0"/>
                  <a:cs typeface="MS PGothic" charset="0"/>
                </a:rPr>
                <a:t>1.5</a:t>
              </a:r>
              <a:endParaRPr lang="it-IT" sz="1800" b="1" dirty="0">
                <a:ea typeface="MS PGothic" charset="0"/>
                <a:cs typeface="MS PGothic" charset="0"/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7402189" y="3889937"/>
            <a:ext cx="2503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latin typeface="Calibri"/>
                <a:cs typeface="Calibri"/>
              </a:rPr>
              <a:t>Overall</a:t>
            </a:r>
            <a:r>
              <a:rPr lang="it-IT" sz="2400" dirty="0" smtClean="0">
                <a:latin typeface="Calibri"/>
                <a:cs typeface="Calibri"/>
              </a:rPr>
              <a:t> processing </a:t>
            </a:r>
            <a:r>
              <a:rPr lang="it-IT" sz="2400" dirty="0" smtClean="0">
                <a:latin typeface="Calibri"/>
                <a:cs typeface="Calibri"/>
              </a:rPr>
              <a:t>time (from RAW to Time </a:t>
            </a:r>
            <a:r>
              <a:rPr lang="it-IT" sz="2400" dirty="0" err="1" smtClean="0">
                <a:latin typeface="Calibri"/>
                <a:cs typeface="Calibri"/>
              </a:rPr>
              <a:t>series</a:t>
            </a:r>
            <a:r>
              <a:rPr lang="it-IT" sz="2400" dirty="0" smtClean="0">
                <a:latin typeface="Calibri"/>
                <a:cs typeface="Calibri"/>
              </a:rPr>
              <a:t>):</a:t>
            </a:r>
          </a:p>
          <a:p>
            <a:pPr algn="ctr"/>
            <a:r>
              <a:rPr lang="it-IT" sz="2400" b="1" dirty="0" smtClean="0">
                <a:latin typeface="Calibri"/>
                <a:cs typeface="Calibri"/>
              </a:rPr>
              <a:t>&lt; </a:t>
            </a:r>
            <a:r>
              <a:rPr lang="it-IT" sz="2400" b="1" dirty="0" smtClean="0">
                <a:latin typeface="Calibri"/>
                <a:cs typeface="Calibri"/>
              </a:rPr>
              <a:t>9 hours</a:t>
            </a:r>
            <a:endParaRPr lang="it-IT" sz="2400" b="1" dirty="0">
              <a:latin typeface="Calibri"/>
              <a:cs typeface="Calibri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7429801" y="5478323"/>
            <a:ext cx="2503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alibri"/>
                <a:cs typeface="Calibri"/>
              </a:rPr>
              <a:t>Total </a:t>
            </a:r>
            <a:r>
              <a:rPr lang="it-IT" sz="2400" dirty="0" err="1" smtClean="0">
                <a:latin typeface="Calibri"/>
                <a:cs typeface="Calibri"/>
              </a:rPr>
              <a:t>cost</a:t>
            </a:r>
            <a:r>
              <a:rPr lang="it-IT" sz="2400" dirty="0" smtClean="0">
                <a:latin typeface="Calibri"/>
                <a:cs typeface="Calibri"/>
              </a:rPr>
              <a:t>:</a:t>
            </a:r>
          </a:p>
          <a:p>
            <a:pPr algn="ctr"/>
            <a:r>
              <a:rPr lang="it-IT" sz="2400" dirty="0" smtClean="0">
                <a:latin typeface="Calibri"/>
                <a:cs typeface="Calibri"/>
              </a:rPr>
              <a:t> </a:t>
            </a:r>
            <a:r>
              <a:rPr lang="it-IT" sz="2400" b="1" dirty="0" smtClean="0">
                <a:latin typeface="Calibri"/>
                <a:cs typeface="Calibri"/>
              </a:rPr>
              <a:t>&lt; 1000 USD</a:t>
            </a:r>
            <a:endParaRPr lang="it-IT" sz="2400" b="1" dirty="0">
              <a:latin typeface="Calibri"/>
              <a:cs typeface="Calibri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798834" y="4563535"/>
            <a:ext cx="5044542" cy="1871403"/>
            <a:chOff x="737385" y="4563534"/>
            <a:chExt cx="4656500" cy="1871403"/>
          </a:xfrm>
        </p:grpSpPr>
        <p:pic>
          <p:nvPicPr>
            <p:cNvPr id="3" name="Immagine 2" descr="plot_PMHS_892_124_GPS_e_SAR_detrended.ps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385" y="5097807"/>
              <a:ext cx="4011391" cy="1337130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6" name="Connettore 1 5"/>
            <p:cNvCxnSpPr/>
            <p:nvPr/>
          </p:nvCxnSpPr>
          <p:spPr>
            <a:xfrm flipV="1">
              <a:off x="4682067" y="4563534"/>
              <a:ext cx="711818" cy="575228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sellaDiTesto 11"/>
          <p:cNvSpPr txBox="1"/>
          <p:nvPr/>
        </p:nvSpPr>
        <p:spPr>
          <a:xfrm>
            <a:off x="4365979" y="5218062"/>
            <a:ext cx="61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  <a:latin typeface="Calibri"/>
                <a:cs typeface="Calibri"/>
              </a:rPr>
              <a:t>* GPS</a:t>
            </a:r>
          </a:p>
          <a:p>
            <a:r>
              <a:rPr lang="it-IT" sz="1400" dirty="0" smtClean="0">
                <a:latin typeface="Symbol" charset="2"/>
                <a:cs typeface="Symbol" charset="2"/>
              </a:rPr>
              <a:t>D</a:t>
            </a:r>
            <a:r>
              <a:rPr lang="it-IT" sz="1400" dirty="0" smtClean="0">
                <a:latin typeface="Calibri"/>
                <a:cs typeface="Calibri"/>
              </a:rPr>
              <a:t> SAR</a:t>
            </a:r>
            <a:endParaRPr lang="it-IT" sz="1400" dirty="0">
              <a:latin typeface="Calibri"/>
              <a:cs typeface="Calibri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42672" y="548680"/>
            <a:ext cx="8976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0000CC"/>
                </a:solidFill>
              </a:rPr>
              <a:t>P-SBAS ENVISAT </a:t>
            </a:r>
            <a:r>
              <a:rPr lang="it-IT" sz="3600" dirty="0" err="1" smtClean="0">
                <a:solidFill>
                  <a:srgbClr val="0000CC"/>
                </a:solidFill>
              </a:rPr>
              <a:t>results</a:t>
            </a:r>
            <a:r>
              <a:rPr lang="it-IT" sz="3600" dirty="0" smtClean="0">
                <a:solidFill>
                  <a:srgbClr val="0000CC"/>
                </a:solidFill>
              </a:rPr>
              <a:t> on Amazon AWS </a:t>
            </a:r>
            <a:r>
              <a:rPr lang="it-IT" sz="3600" dirty="0" err="1" smtClean="0">
                <a:solidFill>
                  <a:srgbClr val="0000CC"/>
                </a:solidFill>
              </a:rPr>
              <a:t>Cloud</a:t>
            </a:r>
            <a:endParaRPr lang="it-IT" sz="3600" dirty="0">
              <a:solidFill>
                <a:srgbClr val="0000CC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7423313" y="1340768"/>
            <a:ext cx="2503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latin typeface="Calibri"/>
                <a:cs typeface="Calibri"/>
              </a:rPr>
              <a:t>Envisat</a:t>
            </a:r>
            <a:r>
              <a:rPr lang="it-IT" sz="2400" dirty="0" smtClean="0">
                <a:latin typeface="Calibri"/>
                <a:cs typeface="Calibri"/>
              </a:rPr>
              <a:t> “</a:t>
            </a:r>
            <a:r>
              <a:rPr lang="it-IT" sz="2400" dirty="0" err="1" smtClean="0">
                <a:latin typeface="Calibri"/>
                <a:cs typeface="Calibri"/>
              </a:rPr>
              <a:t>frames</a:t>
            </a:r>
            <a:r>
              <a:rPr lang="it-IT" sz="2400" dirty="0" smtClean="0">
                <a:latin typeface="Calibri"/>
                <a:cs typeface="Calibri"/>
              </a:rPr>
              <a:t>”: </a:t>
            </a:r>
            <a:r>
              <a:rPr lang="it-IT" sz="2400" b="1" dirty="0" smtClean="0">
                <a:latin typeface="Calibri"/>
                <a:cs typeface="Calibri"/>
              </a:rPr>
              <a:t>18</a:t>
            </a:r>
            <a:endParaRPr lang="it-IT" sz="2400" b="1" dirty="0">
              <a:latin typeface="Calibri"/>
              <a:cs typeface="Calibri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7402189" y="2190491"/>
            <a:ext cx="2503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latin typeface="Calibri"/>
                <a:cs typeface="Calibri"/>
              </a:rPr>
              <a:t>Exploited</a:t>
            </a:r>
            <a:r>
              <a:rPr lang="it-IT" sz="2400" dirty="0" smtClean="0">
                <a:latin typeface="Calibri"/>
                <a:cs typeface="Calibri"/>
              </a:rPr>
              <a:t> Images: </a:t>
            </a:r>
            <a:r>
              <a:rPr lang="it-IT" sz="2400" b="1" dirty="0" smtClean="0">
                <a:latin typeface="Calibri"/>
                <a:cs typeface="Calibri"/>
              </a:rPr>
              <a:t>741</a:t>
            </a:r>
            <a:endParaRPr lang="it-IT" sz="2400" b="1" dirty="0">
              <a:latin typeface="Calibri"/>
              <a:cs typeface="Calibri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7402189" y="3040214"/>
            <a:ext cx="2503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alibri"/>
                <a:cs typeface="Calibri"/>
              </a:rPr>
              <a:t>Processing </a:t>
            </a:r>
            <a:r>
              <a:rPr lang="it-IT" sz="2400" dirty="0" err="1" smtClean="0">
                <a:latin typeface="Calibri"/>
                <a:cs typeface="Calibri"/>
              </a:rPr>
              <a:t>Nodes</a:t>
            </a:r>
            <a:r>
              <a:rPr lang="it-IT" sz="2400" dirty="0" smtClean="0">
                <a:latin typeface="Calibri"/>
                <a:cs typeface="Calibri"/>
              </a:rPr>
              <a:t>: </a:t>
            </a:r>
            <a:r>
              <a:rPr lang="it-IT" sz="2400" b="1" dirty="0" smtClean="0">
                <a:latin typeface="Calibri"/>
                <a:cs typeface="Calibri"/>
              </a:rPr>
              <a:t>144</a:t>
            </a:r>
            <a:endParaRPr lang="it-IT"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415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5-07-28 alle 18.08.3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736"/>
            <a:ext cx="9906000" cy="52832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404664"/>
            <a:ext cx="660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ESA </a:t>
            </a:r>
            <a:r>
              <a:rPr lang="en-US" sz="2800" dirty="0" err="1" smtClean="0">
                <a:solidFill>
                  <a:srgbClr val="0000CC"/>
                </a:solidFill>
              </a:rPr>
              <a:t>Geohazard</a:t>
            </a:r>
            <a:r>
              <a:rPr lang="en-US" sz="2800" dirty="0" smtClean="0">
                <a:solidFill>
                  <a:srgbClr val="0000CC"/>
                </a:solidFill>
              </a:rPr>
              <a:t> Exploitation Platform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4488" y="1959223"/>
            <a:ext cx="6264696" cy="461665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  <a:cs typeface="Calibri"/>
              </a:rPr>
              <a:t>EO data storage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: ERS, ENVISAT, Sentinel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  <a:cs typeface="Calibri"/>
              </a:rPr>
              <a:t>ciHub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44488" y="3003339"/>
            <a:ext cx="6264696" cy="461665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>
            <a:spAutoFit/>
          </a:bodyPr>
          <a:lstStyle/>
          <a:p>
            <a:pPr marL="0" lvl="1" indent="0" eaLnBrk="1" hangingPunct="1">
              <a:spcBef>
                <a:spcPts val="600"/>
              </a:spcBef>
            </a:pPr>
            <a:r>
              <a:rPr lang="en-US" sz="2400" b="1" dirty="0">
                <a:latin typeface="Calibri"/>
                <a:cs typeface="Calibri"/>
              </a:rPr>
              <a:t>Computation</a:t>
            </a:r>
            <a:r>
              <a:rPr lang="en-US" sz="2400" dirty="0">
                <a:latin typeface="Calibri"/>
                <a:cs typeface="Calibri"/>
              </a:rPr>
              <a:t>: Cloud and GRID (G-POD)</a:t>
            </a:r>
          </a:p>
        </p:txBody>
      </p:sp>
      <p:sp>
        <p:nvSpPr>
          <p:cNvPr id="8" name="Rettangolo 7"/>
          <p:cNvSpPr/>
          <p:nvPr/>
        </p:nvSpPr>
        <p:spPr>
          <a:xfrm>
            <a:off x="344488" y="2481281"/>
            <a:ext cx="6264696" cy="461665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>
            <a:spAutoFit/>
          </a:bodyPr>
          <a:lstStyle/>
          <a:p>
            <a:pPr marL="0" lvl="1" indent="0" eaLnBrk="1" hangingPunct="1">
              <a:spcBef>
                <a:spcPts val="600"/>
              </a:spcBef>
            </a:pPr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Processing tools: </a:t>
            </a:r>
            <a:r>
              <a:rPr lang="en-US" sz="2400" dirty="0">
                <a:latin typeface="Calibri"/>
                <a:cs typeface="Calibri"/>
              </a:rPr>
              <a:t>SBAS, ROI_PAC, </a:t>
            </a:r>
            <a:r>
              <a:rPr lang="en-US" sz="2400" dirty="0" err="1">
                <a:latin typeface="Calibri"/>
                <a:cs typeface="Calibri"/>
              </a:rPr>
              <a:t>StaMPS</a:t>
            </a:r>
            <a:r>
              <a:rPr lang="en-US" sz="2400" dirty="0">
                <a:latin typeface="Calibri"/>
                <a:cs typeface="Calibri"/>
              </a:rPr>
              <a:t>, …</a:t>
            </a:r>
          </a:p>
        </p:txBody>
      </p:sp>
      <p:sp>
        <p:nvSpPr>
          <p:cNvPr id="9" name="Rettangolo 8"/>
          <p:cNvSpPr/>
          <p:nvPr/>
        </p:nvSpPr>
        <p:spPr>
          <a:xfrm>
            <a:off x="344488" y="3525397"/>
            <a:ext cx="6264696" cy="461665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>
            <a:spAutoFit/>
          </a:bodyPr>
          <a:lstStyle/>
          <a:p>
            <a:pPr marL="0" lvl="1" indent="0" eaLnBrk="1" hangingPunct="1">
              <a:spcBef>
                <a:spcPts val="600"/>
              </a:spcBef>
            </a:pPr>
            <a:r>
              <a:rPr lang="en-US" sz="2400" b="1" dirty="0">
                <a:latin typeface="Calibri"/>
                <a:cs typeface="Calibri"/>
              </a:rPr>
              <a:t>Cloud sandbox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44488" y="4047455"/>
            <a:ext cx="6264696" cy="461665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>
            <a:spAutoFit/>
          </a:bodyPr>
          <a:lstStyle/>
          <a:p>
            <a:pPr marL="0" lvl="1" indent="0" eaLnBrk="1" hangingPunct="1">
              <a:spcBef>
                <a:spcPts val="600"/>
              </a:spcBef>
            </a:pPr>
            <a:r>
              <a:rPr lang="en-US" sz="2400" b="1" dirty="0">
                <a:latin typeface="Calibri"/>
                <a:cs typeface="Calibri"/>
              </a:rPr>
              <a:t>C</a:t>
            </a:r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ollaborative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latin typeface="Calibri"/>
                <a:cs typeface="Calibri"/>
              </a:rPr>
              <a:t>environment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" name="Ovale 2"/>
          <p:cNvSpPr/>
          <p:nvPr/>
        </p:nvSpPr>
        <p:spPr>
          <a:xfrm>
            <a:off x="0" y="4797152"/>
            <a:ext cx="3440832" cy="172819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6753200" y="2276872"/>
            <a:ext cx="3080792" cy="410445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8769424" y="1226288"/>
            <a:ext cx="1064568" cy="50405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42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3" grpId="0" animBg="1"/>
      <p:bldP spid="3" grpId="1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5-07-28 alle 18.14.4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1200"/>
            <a:ext cx="9906000" cy="5283200"/>
          </a:xfrm>
          <a:prstGeom prst="rect">
            <a:avLst/>
          </a:prstGeom>
        </p:spPr>
      </p:pic>
      <p:pic>
        <p:nvPicPr>
          <p:cNvPr id="5" name="Immagine 4" descr="Schermata 2015-07-28 alle 18.03.58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830" t="11042"/>
          <a:stretch/>
        </p:blipFill>
        <p:spPr>
          <a:xfrm>
            <a:off x="6825208" y="1628800"/>
            <a:ext cx="3087648" cy="469984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15552" y="404664"/>
            <a:ext cx="7185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00CC"/>
                </a:solidFill>
              </a:rPr>
              <a:t>GEP </a:t>
            </a:r>
            <a:r>
              <a:rPr lang="it-IT" sz="2800" dirty="0" smtClean="0">
                <a:solidFill>
                  <a:srgbClr val="0000CC"/>
                </a:solidFill>
              </a:rPr>
              <a:t>P</a:t>
            </a:r>
            <a:r>
              <a:rPr lang="it-IT" sz="2800" dirty="0">
                <a:solidFill>
                  <a:srgbClr val="0000CC"/>
                </a:solidFill>
              </a:rPr>
              <a:t>-SBAS </a:t>
            </a:r>
            <a:r>
              <a:rPr lang="it-IT" sz="2800" dirty="0" smtClean="0">
                <a:solidFill>
                  <a:srgbClr val="0000CC"/>
                </a:solidFill>
              </a:rPr>
              <a:t>service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17172" y="2742019"/>
            <a:ext cx="60920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Provided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as</a:t>
            </a:r>
            <a:r>
              <a:rPr lang="it-IT" sz="2400" b="1" dirty="0" smtClean="0"/>
              <a:t> Web Processing Service (WPS) via </a:t>
            </a:r>
            <a:r>
              <a:rPr lang="it-IT" sz="2400" b="1" dirty="0" err="1" smtClean="0"/>
              <a:t>Grid</a:t>
            </a:r>
            <a:r>
              <a:rPr lang="it-IT" sz="2400" b="1" dirty="0" smtClean="0"/>
              <a:t> Processing On </a:t>
            </a:r>
            <a:r>
              <a:rPr lang="it-IT" sz="2400" b="1" dirty="0" err="1" smtClean="0"/>
              <a:t>Demand</a:t>
            </a:r>
            <a:r>
              <a:rPr lang="it-IT" sz="2400" b="1" dirty="0" smtClean="0"/>
              <a:t> (G-POD) of ESA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54782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erenza_Europa_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/>
          <a:stretch/>
        </p:blipFill>
        <p:spPr>
          <a:xfrm>
            <a:off x="137063" y="1283094"/>
            <a:ext cx="6396650" cy="5400000"/>
          </a:xfrm>
          <a:prstGeom prst="rect">
            <a:avLst/>
          </a:prstGeom>
        </p:spPr>
      </p:pic>
      <p:pic>
        <p:nvPicPr>
          <p:cNvPr id="2" name="Immagine 1" descr="Coerenza_Europa_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/>
          <a:stretch/>
        </p:blipFill>
        <p:spPr>
          <a:xfrm>
            <a:off x="150165" y="1283094"/>
            <a:ext cx="6383549" cy="5400000"/>
          </a:xfrm>
          <a:prstGeom prst="rect">
            <a:avLst/>
          </a:prstGeom>
        </p:spPr>
      </p:pic>
      <p:pic>
        <p:nvPicPr>
          <p:cNvPr id="6" name="Immagine 5" descr="logoIREA-CNR_Copernic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97" y="1270000"/>
            <a:ext cx="1170000" cy="582472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>
            <a:off x="2875823" y="6307585"/>
            <a:ext cx="1560000" cy="421033"/>
            <a:chOff x="4839486" y="6281396"/>
            <a:chExt cx="1440000" cy="421033"/>
          </a:xfrm>
        </p:grpSpPr>
        <p:pic>
          <p:nvPicPr>
            <p:cNvPr id="5" name="Immagine 4" descr="colorba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486" y="6281396"/>
              <a:ext cx="1440000" cy="384214"/>
            </a:xfrm>
            <a:prstGeom prst="rect">
              <a:avLst/>
            </a:prstGeom>
          </p:spPr>
        </p:pic>
        <p:sp>
          <p:nvSpPr>
            <p:cNvPr id="12" name="Rettangolo 11"/>
            <p:cNvSpPr/>
            <p:nvPr/>
          </p:nvSpPr>
          <p:spPr>
            <a:xfrm>
              <a:off x="4852178" y="6495389"/>
              <a:ext cx="1414616" cy="104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4839486" y="6414205"/>
              <a:ext cx="14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err="1" smtClean="0"/>
                <a:t>Coherence</a:t>
              </a:r>
              <a:endParaRPr lang="it-IT" sz="1200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872384" y="6412336"/>
              <a:ext cx="2424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200" dirty="0" smtClean="0"/>
                <a:t>0</a:t>
              </a:r>
              <a:endParaRPr lang="it-IT" sz="1200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6004132" y="6425430"/>
              <a:ext cx="2424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1</a:t>
              </a:r>
              <a:endParaRPr lang="it-IT" sz="1200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6533713" y="1571284"/>
            <a:ext cx="3372287" cy="2333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Number of Images (Slices): </a:t>
            </a:r>
            <a:r>
              <a:rPr lang="en-GB" b="1" dirty="0" smtClean="0"/>
              <a:t>300</a:t>
            </a:r>
            <a:r>
              <a:rPr lang="en-GB" dirty="0" smtClean="0"/>
              <a:t> (</a:t>
            </a:r>
            <a:r>
              <a:rPr lang="en-GB" b="1" dirty="0" smtClean="0"/>
              <a:t>150</a:t>
            </a:r>
            <a:r>
              <a:rPr lang="en-GB" dirty="0" smtClean="0"/>
              <a:t> interferometric pairs)</a:t>
            </a:r>
          </a:p>
          <a:p>
            <a:endParaRPr lang="en-GB" dirty="0"/>
          </a:p>
          <a:p>
            <a:r>
              <a:rPr lang="en-GB" dirty="0" smtClean="0"/>
              <a:t>Time Period: June-July 2015</a:t>
            </a:r>
          </a:p>
          <a:p>
            <a:endParaRPr lang="en-GB" dirty="0" smtClean="0"/>
          </a:p>
          <a:p>
            <a:r>
              <a:rPr lang="en-GB" dirty="0" smtClean="0"/>
              <a:t>Processed Area : 7,500,000 km</a:t>
            </a:r>
            <a:r>
              <a:rPr lang="en-GB" baseline="30000" dirty="0" smtClean="0"/>
              <a:t>2 </a:t>
            </a:r>
          </a:p>
          <a:p>
            <a:endParaRPr lang="en-GB" baseline="30000" dirty="0" smtClean="0"/>
          </a:p>
          <a:p>
            <a:r>
              <a:rPr lang="en-GB" dirty="0" smtClean="0"/>
              <a:t>Covered Area: 3,200,000 </a:t>
            </a:r>
            <a:r>
              <a:rPr lang="en-GB" dirty="0" smtClean="0"/>
              <a:t>km</a:t>
            </a:r>
            <a:r>
              <a:rPr lang="en-GB" baseline="30000" dirty="0" smtClean="0"/>
              <a:t>2</a:t>
            </a:r>
            <a:endParaRPr lang="en-GB" baseline="30000" dirty="0" smtClean="0"/>
          </a:p>
        </p:txBody>
      </p:sp>
      <p:sp>
        <p:nvSpPr>
          <p:cNvPr id="16" name="CasellaDiTesto 15"/>
          <p:cNvSpPr txBox="1"/>
          <p:nvPr/>
        </p:nvSpPr>
        <p:spPr>
          <a:xfrm>
            <a:off x="1" y="601524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CC"/>
                </a:solidFill>
              </a:rPr>
              <a:t>Sentinel-1A  12-days Coherence over Europe</a:t>
            </a:r>
          </a:p>
        </p:txBody>
      </p:sp>
    </p:spTree>
    <p:extLst>
      <p:ext uri="{BB962C8B-B14F-4D97-AF65-F5344CB8AC3E}">
        <p14:creationId xmlns:p14="http://schemas.microsoft.com/office/powerpoint/2010/main" val="143941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48680"/>
            <a:ext cx="99060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spcBef>
                <a:spcPts val="0"/>
              </a:spcBef>
              <a:spcAft>
                <a:spcPts val="600"/>
              </a:spcAft>
            </a:pPr>
            <a:r>
              <a:rPr lang="en-GB" sz="6000" dirty="0" smtClean="0">
                <a:solidFill>
                  <a:srgbClr val="0066FF"/>
                </a:solidFill>
              </a:rPr>
              <a:t>Training</a:t>
            </a:r>
            <a:endParaRPr lang="en-GB" sz="6000" dirty="0" smtClean="0">
              <a:solidFill>
                <a:srgbClr val="0066FF"/>
              </a:solidFill>
            </a:endParaRPr>
          </a:p>
          <a:p>
            <a:pPr marL="0" lvl="1" indent="0" algn="ctr">
              <a:spcBef>
                <a:spcPts val="0"/>
              </a:spcBef>
              <a:spcAft>
                <a:spcPts val="600"/>
              </a:spcAft>
            </a:pPr>
            <a:r>
              <a:rPr lang="en-GB" sz="4800" dirty="0" smtClean="0">
                <a:solidFill>
                  <a:srgbClr val="0066FF"/>
                </a:solidFill>
              </a:rPr>
              <a:t>Thursday, Dec 17</a:t>
            </a:r>
            <a:r>
              <a:rPr lang="en-GB" sz="4800" baseline="30000" dirty="0" smtClean="0">
                <a:solidFill>
                  <a:srgbClr val="0066FF"/>
                </a:solidFill>
              </a:rPr>
              <a:t>th</a:t>
            </a:r>
            <a:r>
              <a:rPr lang="en-GB" sz="4800" dirty="0" smtClean="0">
                <a:solidFill>
                  <a:srgbClr val="0066FF"/>
                </a:solidFill>
              </a:rPr>
              <a:t>, 1pm-4pm</a:t>
            </a:r>
          </a:p>
          <a:p>
            <a:pPr marL="0" lvl="1" indent="0" algn="ctr">
              <a:spcBef>
                <a:spcPts val="0"/>
              </a:spcBef>
              <a:spcAft>
                <a:spcPts val="600"/>
              </a:spcAft>
            </a:pPr>
            <a:r>
              <a:rPr lang="en-GB" sz="4800" dirty="0" smtClean="0">
                <a:solidFill>
                  <a:srgbClr val="0066FF"/>
                </a:solidFill>
              </a:rPr>
              <a:t>Marriott </a:t>
            </a:r>
            <a:r>
              <a:rPr lang="en-GB" sz="4800" dirty="0" smtClean="0">
                <a:solidFill>
                  <a:srgbClr val="0066FF"/>
                </a:solidFill>
              </a:rPr>
              <a:t>Marquis, </a:t>
            </a:r>
            <a:r>
              <a:rPr lang="en-GB" sz="4800" b="1" dirty="0" smtClean="0">
                <a:solidFill>
                  <a:srgbClr val="0066FF"/>
                </a:solidFill>
              </a:rPr>
              <a:t>Sierra B</a:t>
            </a:r>
          </a:p>
          <a:p>
            <a:pPr marL="0" lvl="1" indent="0" algn="ctr">
              <a:spcBef>
                <a:spcPts val="0"/>
              </a:spcBef>
              <a:spcAft>
                <a:spcPts val="2400"/>
              </a:spcAft>
            </a:pPr>
            <a:r>
              <a:rPr lang="en-GB" sz="4800" b="1" dirty="0" err="1" smtClean="0">
                <a:solidFill>
                  <a:srgbClr val="0066FF"/>
                </a:solidFill>
              </a:rPr>
              <a:t>casu.f@</a:t>
            </a:r>
            <a:r>
              <a:rPr lang="en-GB" sz="4800" b="1" dirty="0" err="1" smtClean="0">
                <a:solidFill>
                  <a:srgbClr val="0066FF"/>
                </a:solidFill>
              </a:rPr>
              <a:t>irea.cnr.it</a:t>
            </a:r>
            <a:endParaRPr lang="en-GB" sz="4800" b="1" dirty="0" smtClean="0">
              <a:solidFill>
                <a:srgbClr val="0066FF"/>
              </a:solidFill>
            </a:endParaRPr>
          </a:p>
          <a:p>
            <a:pPr marL="0" lvl="1" indent="0" algn="ctr">
              <a:spcBef>
                <a:spcPts val="0"/>
              </a:spcBef>
              <a:spcAft>
                <a:spcPts val="600"/>
              </a:spcAft>
            </a:pPr>
            <a:r>
              <a:rPr lang="en-GB" sz="6000" b="1" dirty="0" smtClean="0">
                <a:solidFill>
                  <a:srgbClr val="0066FF"/>
                </a:solidFill>
              </a:rPr>
              <a:t>Thank you!</a:t>
            </a:r>
            <a:endParaRPr lang="en-GB" sz="6000" b="1" dirty="0" smtClean="0">
              <a:solidFill>
                <a:srgbClr val="0066FF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5518973"/>
            <a:ext cx="9906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>
                <a:solidFill>
                  <a:srgbClr val="000000"/>
                </a:solidFill>
              </a:rPr>
              <a:t>g</a:t>
            </a:r>
            <a:r>
              <a:rPr lang="it-IT" sz="3600" dirty="0" err="1" smtClean="0">
                <a:solidFill>
                  <a:srgbClr val="000000"/>
                </a:solidFill>
              </a:rPr>
              <a:t>eohazards-tep@esa.int</a:t>
            </a:r>
            <a:endParaRPr lang="it-IT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9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50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monto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33179</TotalTime>
  <Words>329</Words>
  <Application>Microsoft Macintosh PowerPoint</Application>
  <PresentationFormat>A4 (21x29,7 cm)</PresentationFormat>
  <Paragraphs>56</Paragraphs>
  <Slides>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Tramonto</vt:lpstr>
      <vt:lpstr>Training on SBAS-DInSAR web-tool in the framework of ESA Geohazards Exploitation Platform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Helix Nebula</dc:title>
  <dc:creator>Stefano</dc:creator>
  <cp:lastModifiedBy>Francesco C</cp:lastModifiedBy>
  <cp:revision>1724</cp:revision>
  <cp:lastPrinted>2015-09-24T18:08:08Z</cp:lastPrinted>
  <dcterms:created xsi:type="dcterms:W3CDTF">2012-05-17T14:35:37Z</dcterms:created>
  <dcterms:modified xsi:type="dcterms:W3CDTF">2015-12-14T07:00:26Z</dcterms:modified>
</cp:coreProperties>
</file>