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5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6A8938-6339-4DF1-AAF3-7A2451BA593F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F4DB682-356B-46F6-95C0-3DF4B4D80D0F}">
      <dgm:prSet phldrT="[Tes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CSK Data</a:t>
          </a:r>
          <a:endParaRPr lang="it-IT" dirty="0">
            <a:solidFill>
              <a:schemeClr val="tx1"/>
            </a:solidFill>
          </a:endParaRPr>
        </a:p>
      </dgm:t>
    </dgm:pt>
    <dgm:pt modelId="{C6D5F722-C852-49FC-AECF-6747CF132C9D}" type="parTrans" cxnId="{1BC480CA-6463-42D9-8C87-7B31D857061C}">
      <dgm:prSet/>
      <dgm:spPr/>
      <dgm:t>
        <a:bodyPr/>
        <a:lstStyle/>
        <a:p>
          <a:endParaRPr lang="it-IT"/>
        </a:p>
      </dgm:t>
    </dgm:pt>
    <dgm:pt modelId="{1BBAF680-CCB1-4AE8-8665-26ED26B702DA}" type="sibTrans" cxnId="{1BC480CA-6463-42D9-8C87-7B31D857061C}">
      <dgm:prSet/>
      <dgm:spPr/>
      <dgm:t>
        <a:bodyPr/>
        <a:lstStyle/>
        <a:p>
          <a:endParaRPr lang="it-IT"/>
        </a:p>
      </dgm:t>
    </dgm:pt>
    <dgm:pt modelId="{8DC726CA-C1D5-4E38-8519-0F45FE5698E5}">
      <dgm:prSet phldrT="[Testo]" custT="1"/>
      <dgm:spPr>
        <a:solidFill>
          <a:srgbClr val="00B050"/>
        </a:solidFill>
      </dgm:spPr>
      <dgm:t>
        <a:bodyPr/>
        <a:lstStyle/>
        <a:p>
          <a:r>
            <a:rPr lang="it-IT" sz="2400" b="1" dirty="0" smtClean="0">
              <a:solidFill>
                <a:schemeClr val="tx1"/>
              </a:solidFill>
            </a:rPr>
            <a:t>Open Call for Science</a:t>
          </a:r>
          <a:endParaRPr lang="it-IT" sz="2400" b="1" dirty="0">
            <a:solidFill>
              <a:schemeClr val="tx1"/>
            </a:solidFill>
          </a:endParaRPr>
        </a:p>
      </dgm:t>
    </dgm:pt>
    <dgm:pt modelId="{B3DA40D3-44BE-4EB8-9F69-E6E1B466D7D7}" type="parTrans" cxnId="{7ACFB472-9662-44D1-8B13-24797463BDA1}">
      <dgm:prSet/>
      <dgm:spPr/>
      <dgm:t>
        <a:bodyPr/>
        <a:lstStyle/>
        <a:p>
          <a:endParaRPr lang="it-IT"/>
        </a:p>
      </dgm:t>
    </dgm:pt>
    <dgm:pt modelId="{5EE55EE3-2C88-4B2E-A2B6-36226A522C71}" type="sibTrans" cxnId="{7ACFB472-9662-44D1-8B13-24797463BDA1}">
      <dgm:prSet/>
      <dgm:spPr/>
      <dgm:t>
        <a:bodyPr/>
        <a:lstStyle/>
        <a:p>
          <a:endParaRPr lang="it-IT"/>
        </a:p>
      </dgm:t>
    </dgm:pt>
    <dgm:pt modelId="{83568782-1CF9-47D7-B733-8B805CE070D7}">
      <dgm:prSet phldrT="[Testo]" custT="1"/>
      <dgm:spPr>
        <a:solidFill>
          <a:schemeClr val="accent3"/>
        </a:solidFill>
      </dgm:spPr>
      <dgm:t>
        <a:bodyPr/>
        <a:lstStyle/>
        <a:p>
          <a:r>
            <a:rPr lang="en-US" sz="2400" b="1" noProof="0" dirty="0" smtClean="0">
              <a:solidFill>
                <a:schemeClr val="tx1"/>
              </a:solidFill>
            </a:rPr>
            <a:t>Other opportunities</a:t>
          </a:r>
          <a:endParaRPr lang="en-US" sz="2400" b="1" noProof="0" dirty="0">
            <a:solidFill>
              <a:schemeClr val="tx1"/>
            </a:solidFill>
          </a:endParaRPr>
        </a:p>
      </dgm:t>
    </dgm:pt>
    <dgm:pt modelId="{5BA75DDE-B047-48FE-AD34-537AAC661D35}" type="parTrans" cxnId="{BD3ADFAA-B70A-4493-8F09-59C544903651}">
      <dgm:prSet/>
      <dgm:spPr/>
      <dgm:t>
        <a:bodyPr/>
        <a:lstStyle/>
        <a:p>
          <a:endParaRPr lang="it-IT"/>
        </a:p>
      </dgm:t>
    </dgm:pt>
    <dgm:pt modelId="{CC1876F6-F7C1-44D8-B511-2B24F1ADC27F}" type="sibTrans" cxnId="{BD3ADFAA-B70A-4493-8F09-59C544903651}">
      <dgm:prSet/>
      <dgm:spPr/>
      <dgm:t>
        <a:bodyPr/>
        <a:lstStyle/>
        <a:p>
          <a:endParaRPr lang="it-IT"/>
        </a:p>
      </dgm:t>
    </dgm:pt>
    <dgm:pt modelId="{6DA1BD10-6189-4BEB-A387-ADAFF52DBBB2}">
      <dgm:prSet phldrT="[Testo]" custT="1"/>
      <dgm:spPr>
        <a:solidFill>
          <a:srgbClr val="00B0F0"/>
        </a:solidFill>
      </dgm:spPr>
      <dgm:t>
        <a:bodyPr/>
        <a:lstStyle/>
        <a:p>
          <a:r>
            <a:rPr lang="en-US" sz="2400" b="1" noProof="0" dirty="0" smtClean="0">
              <a:solidFill>
                <a:schemeClr val="tx1"/>
              </a:solidFill>
            </a:rPr>
            <a:t>CEOS Initiatives</a:t>
          </a:r>
          <a:endParaRPr lang="en-US" sz="2400" b="1" noProof="0" dirty="0">
            <a:solidFill>
              <a:schemeClr val="tx1"/>
            </a:solidFill>
          </a:endParaRPr>
        </a:p>
      </dgm:t>
    </dgm:pt>
    <dgm:pt modelId="{CD89DAB7-651F-4BA8-A6BA-43079201B567}" type="parTrans" cxnId="{1F5E8741-B77C-4806-8087-D083CFE0B3E7}">
      <dgm:prSet/>
      <dgm:spPr/>
      <dgm:t>
        <a:bodyPr/>
        <a:lstStyle/>
        <a:p>
          <a:endParaRPr lang="it-IT"/>
        </a:p>
      </dgm:t>
    </dgm:pt>
    <dgm:pt modelId="{EC57167E-BE53-4336-AC87-5311D40D396F}" type="sibTrans" cxnId="{1F5E8741-B77C-4806-8087-D083CFE0B3E7}">
      <dgm:prSet/>
      <dgm:spPr/>
      <dgm:t>
        <a:bodyPr/>
        <a:lstStyle/>
        <a:p>
          <a:endParaRPr lang="it-IT"/>
        </a:p>
      </dgm:t>
    </dgm:pt>
    <dgm:pt modelId="{DD8176D3-403E-4D43-9305-3991057B05B1}">
      <dgm:prSet phldrT="[Testo]" custT="1"/>
      <dgm:spPr>
        <a:solidFill>
          <a:schemeClr val="accent4"/>
        </a:solidFill>
      </dgm:spPr>
      <dgm:t>
        <a:bodyPr/>
        <a:lstStyle/>
        <a:p>
          <a:r>
            <a:rPr lang="en-US" sz="2400" b="1" noProof="0" dirty="0" smtClean="0">
              <a:solidFill>
                <a:schemeClr val="tx1"/>
              </a:solidFill>
            </a:rPr>
            <a:t>GEO Initiatives</a:t>
          </a:r>
          <a:endParaRPr lang="en-US" sz="2400" b="1" noProof="0" dirty="0">
            <a:solidFill>
              <a:schemeClr val="tx1"/>
            </a:solidFill>
          </a:endParaRPr>
        </a:p>
      </dgm:t>
    </dgm:pt>
    <dgm:pt modelId="{F8D24862-7D98-49FA-8C68-04CDC7AAFB5A}" type="parTrans" cxnId="{B270017A-A8AC-45B2-A6CE-1A1C805EE4A9}">
      <dgm:prSet/>
      <dgm:spPr/>
      <dgm:t>
        <a:bodyPr/>
        <a:lstStyle/>
        <a:p>
          <a:endParaRPr lang="it-IT"/>
        </a:p>
      </dgm:t>
    </dgm:pt>
    <dgm:pt modelId="{04C8459A-6C69-450A-9A5F-917ABE3C661F}" type="sibTrans" cxnId="{B270017A-A8AC-45B2-A6CE-1A1C805EE4A9}">
      <dgm:prSet/>
      <dgm:spPr/>
      <dgm:t>
        <a:bodyPr/>
        <a:lstStyle/>
        <a:p>
          <a:endParaRPr lang="it-IT"/>
        </a:p>
      </dgm:t>
    </dgm:pt>
    <dgm:pt modelId="{BF2938B4-2D0E-4460-A724-BC4378975EF7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2400" b="1" dirty="0" smtClean="0">
              <a:solidFill>
                <a:schemeClr val="tx1"/>
              </a:solidFill>
            </a:rPr>
            <a:t>Agreement with ASI</a:t>
          </a:r>
          <a:endParaRPr lang="it-IT" sz="2400" b="1" dirty="0">
            <a:solidFill>
              <a:schemeClr val="tx1"/>
            </a:solidFill>
          </a:endParaRPr>
        </a:p>
      </dgm:t>
    </dgm:pt>
    <dgm:pt modelId="{B34680FF-9E3F-47F5-BD19-FD735A0B2F29}" type="parTrans" cxnId="{F5DF5AD6-DD83-46C3-BD07-BF7EFF84BA36}">
      <dgm:prSet/>
      <dgm:spPr/>
      <dgm:t>
        <a:bodyPr/>
        <a:lstStyle/>
        <a:p>
          <a:endParaRPr lang="it-IT"/>
        </a:p>
      </dgm:t>
    </dgm:pt>
    <dgm:pt modelId="{CD9E3A49-E15A-44A1-8853-1F5C5617B289}" type="sibTrans" cxnId="{F5DF5AD6-DD83-46C3-BD07-BF7EFF84BA36}">
      <dgm:prSet/>
      <dgm:spPr/>
      <dgm:t>
        <a:bodyPr/>
        <a:lstStyle/>
        <a:p>
          <a:endParaRPr lang="it-IT"/>
        </a:p>
      </dgm:t>
    </dgm:pt>
    <dgm:pt modelId="{8F34E3A6-1EDE-4288-894A-F156B4020D76}" type="pres">
      <dgm:prSet presAssocID="{936A8938-6339-4DF1-AAF3-7A2451BA593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B3EC97F2-A545-4D9A-84B8-831FB5A4C562}" type="pres">
      <dgm:prSet presAssocID="{DF4DB682-356B-46F6-95C0-3DF4B4D80D0F}" presName="singleCycle" presStyleCnt="0"/>
      <dgm:spPr/>
    </dgm:pt>
    <dgm:pt modelId="{D5596577-9414-4EC6-874D-AB804E534C09}" type="pres">
      <dgm:prSet presAssocID="{DF4DB682-356B-46F6-95C0-3DF4B4D80D0F}" presName="singleCenter" presStyleLbl="node1" presStyleIdx="0" presStyleCnt="6" custScaleX="123998" custLinFactNeighborX="490" custLinFactNeighborY="70">
        <dgm:presLayoutVars>
          <dgm:chMax val="7"/>
          <dgm:chPref val="7"/>
        </dgm:presLayoutVars>
      </dgm:prSet>
      <dgm:spPr/>
      <dgm:t>
        <a:bodyPr/>
        <a:lstStyle/>
        <a:p>
          <a:endParaRPr lang="it-IT"/>
        </a:p>
      </dgm:t>
    </dgm:pt>
    <dgm:pt modelId="{D61D1CAE-DE44-474B-99BD-3FB9B854E6F6}" type="pres">
      <dgm:prSet presAssocID="{B3DA40D3-44BE-4EB8-9F69-E6E1B466D7D7}" presName="Name56" presStyleLbl="parChTrans1D2" presStyleIdx="0" presStyleCnt="5"/>
      <dgm:spPr/>
      <dgm:t>
        <a:bodyPr/>
        <a:lstStyle/>
        <a:p>
          <a:endParaRPr lang="it-IT"/>
        </a:p>
      </dgm:t>
    </dgm:pt>
    <dgm:pt modelId="{9437D874-65CF-410A-BCB1-6762B95EEEFC}" type="pres">
      <dgm:prSet presAssocID="{8DC726CA-C1D5-4E38-8519-0F45FE5698E5}" presName="text0" presStyleLbl="node1" presStyleIdx="1" presStyleCnt="6" custScaleX="211136" custScaleY="999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4463130-FE6C-4C07-B3EE-7190501E4DE3}" type="pres">
      <dgm:prSet presAssocID="{5BA75DDE-B047-48FE-AD34-537AAC661D35}" presName="Name56" presStyleLbl="parChTrans1D2" presStyleIdx="1" presStyleCnt="5"/>
      <dgm:spPr/>
      <dgm:t>
        <a:bodyPr/>
        <a:lstStyle/>
        <a:p>
          <a:endParaRPr lang="it-IT"/>
        </a:p>
      </dgm:t>
    </dgm:pt>
    <dgm:pt modelId="{51399903-8021-401E-A5E0-1898814F0CC6}" type="pres">
      <dgm:prSet presAssocID="{83568782-1CF9-47D7-B733-8B805CE070D7}" presName="text0" presStyleLbl="node1" presStyleIdx="2" presStyleCnt="6" custScaleX="211135" custScaleY="99923" custRadScaleRad="125149" custRadScaleInc="2345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541F3C-B1C3-4BA6-8B46-BFD724F266BF}" type="pres">
      <dgm:prSet presAssocID="{CD89DAB7-651F-4BA8-A6BA-43079201B567}" presName="Name56" presStyleLbl="parChTrans1D2" presStyleIdx="2" presStyleCnt="5"/>
      <dgm:spPr/>
      <dgm:t>
        <a:bodyPr/>
        <a:lstStyle/>
        <a:p>
          <a:endParaRPr lang="it-IT"/>
        </a:p>
      </dgm:t>
    </dgm:pt>
    <dgm:pt modelId="{4947025B-DAFF-4768-94D3-67801436FF4B}" type="pres">
      <dgm:prSet presAssocID="{6DA1BD10-6189-4BEB-A387-ADAFF52DBBB2}" presName="text0" presStyleLbl="node1" presStyleIdx="3" presStyleCnt="6" custScaleX="211136" custScaleY="99923" custRadScaleRad="113045" custRadScaleInc="-2013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D49033-80DA-45C5-A0A7-8F66C1040AF7}" type="pres">
      <dgm:prSet presAssocID="{F8D24862-7D98-49FA-8C68-04CDC7AAFB5A}" presName="Name56" presStyleLbl="parChTrans1D2" presStyleIdx="3" presStyleCnt="5"/>
      <dgm:spPr/>
      <dgm:t>
        <a:bodyPr/>
        <a:lstStyle/>
        <a:p>
          <a:endParaRPr lang="it-IT"/>
        </a:p>
      </dgm:t>
    </dgm:pt>
    <dgm:pt modelId="{35C9FDEB-37C5-4838-9227-BD2E78636F5D}" type="pres">
      <dgm:prSet presAssocID="{DD8176D3-403E-4D43-9305-3991057B05B1}" presName="text0" presStyleLbl="node1" presStyleIdx="4" presStyleCnt="6" custScaleX="211136" custScaleY="999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CC9A62-801F-4B6A-84DE-6303BB408CCD}" type="pres">
      <dgm:prSet presAssocID="{B34680FF-9E3F-47F5-BD19-FD735A0B2F29}" presName="Name56" presStyleLbl="parChTrans1D2" presStyleIdx="4" presStyleCnt="5"/>
      <dgm:spPr/>
      <dgm:t>
        <a:bodyPr/>
        <a:lstStyle/>
        <a:p>
          <a:endParaRPr lang="it-IT"/>
        </a:p>
      </dgm:t>
    </dgm:pt>
    <dgm:pt modelId="{19B94BCF-05FD-45A6-BD45-066E6064618C}" type="pres">
      <dgm:prSet presAssocID="{BF2938B4-2D0E-4460-A724-BC4378975EF7}" presName="text0" presStyleLbl="node1" presStyleIdx="5" presStyleCnt="6" custScaleX="211136" custScaleY="99923" custRadScaleRad="121776" custRadScaleInc="-212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529CEE7-E401-411A-A5A0-9B4BB95A6521}" type="presOf" srcId="{8DC726CA-C1D5-4E38-8519-0F45FE5698E5}" destId="{9437D874-65CF-410A-BCB1-6762B95EEEFC}" srcOrd="0" destOrd="0" presId="urn:microsoft.com/office/officeart/2008/layout/RadialCluster"/>
    <dgm:cxn modelId="{7ACFB472-9662-44D1-8B13-24797463BDA1}" srcId="{DF4DB682-356B-46F6-95C0-3DF4B4D80D0F}" destId="{8DC726CA-C1D5-4E38-8519-0F45FE5698E5}" srcOrd="0" destOrd="0" parTransId="{B3DA40D3-44BE-4EB8-9F69-E6E1B466D7D7}" sibTransId="{5EE55EE3-2C88-4B2E-A2B6-36226A522C71}"/>
    <dgm:cxn modelId="{C025C3B9-10D4-4D0A-A90F-8A544D418425}" type="presOf" srcId="{DF4DB682-356B-46F6-95C0-3DF4B4D80D0F}" destId="{D5596577-9414-4EC6-874D-AB804E534C09}" srcOrd="0" destOrd="0" presId="urn:microsoft.com/office/officeart/2008/layout/RadialCluster"/>
    <dgm:cxn modelId="{F24D1950-F126-40A9-BE42-C16BB929917E}" type="presOf" srcId="{BF2938B4-2D0E-4460-A724-BC4378975EF7}" destId="{19B94BCF-05FD-45A6-BD45-066E6064618C}" srcOrd="0" destOrd="0" presId="urn:microsoft.com/office/officeart/2008/layout/RadialCluster"/>
    <dgm:cxn modelId="{1FEF4609-9791-47AF-AABB-84EBA5AA735D}" type="presOf" srcId="{936A8938-6339-4DF1-AAF3-7A2451BA593F}" destId="{8F34E3A6-1EDE-4288-894A-F156B4020D76}" srcOrd="0" destOrd="0" presId="urn:microsoft.com/office/officeart/2008/layout/RadialCluster"/>
    <dgm:cxn modelId="{CA4C2394-8510-4673-A9E6-AF0472D8686B}" type="presOf" srcId="{5BA75DDE-B047-48FE-AD34-537AAC661D35}" destId="{C4463130-FE6C-4C07-B3EE-7190501E4DE3}" srcOrd="0" destOrd="0" presId="urn:microsoft.com/office/officeart/2008/layout/RadialCluster"/>
    <dgm:cxn modelId="{746FE2B7-4982-4D85-8D57-C3FB084D1DEB}" type="presOf" srcId="{DD8176D3-403E-4D43-9305-3991057B05B1}" destId="{35C9FDEB-37C5-4838-9227-BD2E78636F5D}" srcOrd="0" destOrd="0" presId="urn:microsoft.com/office/officeart/2008/layout/RadialCluster"/>
    <dgm:cxn modelId="{A628D3EE-7707-429B-B917-42ED65966E22}" type="presOf" srcId="{F8D24862-7D98-49FA-8C68-04CDC7AAFB5A}" destId="{88D49033-80DA-45C5-A0A7-8F66C1040AF7}" srcOrd="0" destOrd="0" presId="urn:microsoft.com/office/officeart/2008/layout/RadialCluster"/>
    <dgm:cxn modelId="{F5DF5AD6-DD83-46C3-BD07-BF7EFF84BA36}" srcId="{DF4DB682-356B-46F6-95C0-3DF4B4D80D0F}" destId="{BF2938B4-2D0E-4460-A724-BC4378975EF7}" srcOrd="4" destOrd="0" parTransId="{B34680FF-9E3F-47F5-BD19-FD735A0B2F29}" sibTransId="{CD9E3A49-E15A-44A1-8853-1F5C5617B289}"/>
    <dgm:cxn modelId="{1BC480CA-6463-42D9-8C87-7B31D857061C}" srcId="{936A8938-6339-4DF1-AAF3-7A2451BA593F}" destId="{DF4DB682-356B-46F6-95C0-3DF4B4D80D0F}" srcOrd="0" destOrd="0" parTransId="{C6D5F722-C852-49FC-AECF-6747CF132C9D}" sibTransId="{1BBAF680-CCB1-4AE8-8665-26ED26B702DA}"/>
    <dgm:cxn modelId="{BD3ADFAA-B70A-4493-8F09-59C544903651}" srcId="{DF4DB682-356B-46F6-95C0-3DF4B4D80D0F}" destId="{83568782-1CF9-47D7-B733-8B805CE070D7}" srcOrd="1" destOrd="0" parTransId="{5BA75DDE-B047-48FE-AD34-537AAC661D35}" sibTransId="{CC1876F6-F7C1-44D8-B511-2B24F1ADC27F}"/>
    <dgm:cxn modelId="{A7B80D46-CCCA-4749-BB43-390BD25E537E}" type="presOf" srcId="{83568782-1CF9-47D7-B733-8B805CE070D7}" destId="{51399903-8021-401E-A5E0-1898814F0CC6}" srcOrd="0" destOrd="0" presId="urn:microsoft.com/office/officeart/2008/layout/RadialCluster"/>
    <dgm:cxn modelId="{11A1D3F9-DD22-431F-B093-D68FFF2E240B}" type="presOf" srcId="{6DA1BD10-6189-4BEB-A387-ADAFF52DBBB2}" destId="{4947025B-DAFF-4768-94D3-67801436FF4B}" srcOrd="0" destOrd="0" presId="urn:microsoft.com/office/officeart/2008/layout/RadialCluster"/>
    <dgm:cxn modelId="{B270017A-A8AC-45B2-A6CE-1A1C805EE4A9}" srcId="{DF4DB682-356B-46F6-95C0-3DF4B4D80D0F}" destId="{DD8176D3-403E-4D43-9305-3991057B05B1}" srcOrd="3" destOrd="0" parTransId="{F8D24862-7D98-49FA-8C68-04CDC7AAFB5A}" sibTransId="{04C8459A-6C69-450A-9A5F-917ABE3C661F}"/>
    <dgm:cxn modelId="{1F5E8741-B77C-4806-8087-D083CFE0B3E7}" srcId="{DF4DB682-356B-46F6-95C0-3DF4B4D80D0F}" destId="{6DA1BD10-6189-4BEB-A387-ADAFF52DBBB2}" srcOrd="2" destOrd="0" parTransId="{CD89DAB7-651F-4BA8-A6BA-43079201B567}" sibTransId="{EC57167E-BE53-4336-AC87-5311D40D396F}"/>
    <dgm:cxn modelId="{80A03402-B1CB-4B0D-9938-C04969020BF1}" type="presOf" srcId="{B3DA40D3-44BE-4EB8-9F69-E6E1B466D7D7}" destId="{D61D1CAE-DE44-474B-99BD-3FB9B854E6F6}" srcOrd="0" destOrd="0" presId="urn:microsoft.com/office/officeart/2008/layout/RadialCluster"/>
    <dgm:cxn modelId="{203B3A63-42FB-4C69-AEF8-8330DFFC419E}" type="presOf" srcId="{CD89DAB7-651F-4BA8-A6BA-43079201B567}" destId="{72541F3C-B1C3-4BA6-8B46-BFD724F266BF}" srcOrd="0" destOrd="0" presId="urn:microsoft.com/office/officeart/2008/layout/RadialCluster"/>
    <dgm:cxn modelId="{8F902005-E7B1-4B19-9155-95A5B5563888}" type="presOf" srcId="{B34680FF-9E3F-47F5-BD19-FD735A0B2F29}" destId="{56CC9A62-801F-4B6A-84DE-6303BB408CCD}" srcOrd="0" destOrd="0" presId="urn:microsoft.com/office/officeart/2008/layout/RadialCluster"/>
    <dgm:cxn modelId="{38ED9D1B-35D3-4293-A8F2-52D8F678F4CA}" type="presParOf" srcId="{8F34E3A6-1EDE-4288-894A-F156B4020D76}" destId="{B3EC97F2-A545-4D9A-84B8-831FB5A4C562}" srcOrd="0" destOrd="0" presId="urn:microsoft.com/office/officeart/2008/layout/RadialCluster"/>
    <dgm:cxn modelId="{1F2D3EFA-0773-435F-878F-44713716A17E}" type="presParOf" srcId="{B3EC97F2-A545-4D9A-84B8-831FB5A4C562}" destId="{D5596577-9414-4EC6-874D-AB804E534C09}" srcOrd="0" destOrd="0" presId="urn:microsoft.com/office/officeart/2008/layout/RadialCluster"/>
    <dgm:cxn modelId="{AE9180FA-6CD3-45CA-819C-735B4C7EE0B6}" type="presParOf" srcId="{B3EC97F2-A545-4D9A-84B8-831FB5A4C562}" destId="{D61D1CAE-DE44-474B-99BD-3FB9B854E6F6}" srcOrd="1" destOrd="0" presId="urn:microsoft.com/office/officeart/2008/layout/RadialCluster"/>
    <dgm:cxn modelId="{C9D3E349-3061-4691-9136-C005BE7F6AAC}" type="presParOf" srcId="{B3EC97F2-A545-4D9A-84B8-831FB5A4C562}" destId="{9437D874-65CF-410A-BCB1-6762B95EEEFC}" srcOrd="2" destOrd="0" presId="urn:microsoft.com/office/officeart/2008/layout/RadialCluster"/>
    <dgm:cxn modelId="{B87D322F-2F20-48A8-A2BB-CF5D2BCC2DD9}" type="presParOf" srcId="{B3EC97F2-A545-4D9A-84B8-831FB5A4C562}" destId="{C4463130-FE6C-4C07-B3EE-7190501E4DE3}" srcOrd="3" destOrd="0" presId="urn:microsoft.com/office/officeart/2008/layout/RadialCluster"/>
    <dgm:cxn modelId="{1910ED20-9712-4E40-B036-2501F1C98240}" type="presParOf" srcId="{B3EC97F2-A545-4D9A-84B8-831FB5A4C562}" destId="{51399903-8021-401E-A5E0-1898814F0CC6}" srcOrd="4" destOrd="0" presId="urn:microsoft.com/office/officeart/2008/layout/RadialCluster"/>
    <dgm:cxn modelId="{4B282322-A813-4BFA-861F-B378B58A0D33}" type="presParOf" srcId="{B3EC97F2-A545-4D9A-84B8-831FB5A4C562}" destId="{72541F3C-B1C3-4BA6-8B46-BFD724F266BF}" srcOrd="5" destOrd="0" presId="urn:microsoft.com/office/officeart/2008/layout/RadialCluster"/>
    <dgm:cxn modelId="{B9067D34-CBA2-473F-A297-ECB061C8CE35}" type="presParOf" srcId="{B3EC97F2-A545-4D9A-84B8-831FB5A4C562}" destId="{4947025B-DAFF-4768-94D3-67801436FF4B}" srcOrd="6" destOrd="0" presId="urn:microsoft.com/office/officeart/2008/layout/RadialCluster"/>
    <dgm:cxn modelId="{0005B671-B490-41E4-9AC3-A97B4E084EC0}" type="presParOf" srcId="{B3EC97F2-A545-4D9A-84B8-831FB5A4C562}" destId="{88D49033-80DA-45C5-A0A7-8F66C1040AF7}" srcOrd="7" destOrd="0" presId="urn:microsoft.com/office/officeart/2008/layout/RadialCluster"/>
    <dgm:cxn modelId="{4D44915D-52F3-48E5-A740-1058663708A2}" type="presParOf" srcId="{B3EC97F2-A545-4D9A-84B8-831FB5A4C562}" destId="{35C9FDEB-37C5-4838-9227-BD2E78636F5D}" srcOrd="8" destOrd="0" presId="urn:microsoft.com/office/officeart/2008/layout/RadialCluster"/>
    <dgm:cxn modelId="{308E7C68-978F-4DCF-B61F-7609F47075B4}" type="presParOf" srcId="{B3EC97F2-A545-4D9A-84B8-831FB5A4C562}" destId="{56CC9A62-801F-4B6A-84DE-6303BB408CCD}" srcOrd="9" destOrd="0" presId="urn:microsoft.com/office/officeart/2008/layout/RadialCluster"/>
    <dgm:cxn modelId="{9945B3A9-EB59-422E-9973-1B5EC748AE46}" type="presParOf" srcId="{B3EC97F2-A545-4D9A-84B8-831FB5A4C562}" destId="{19B94BCF-05FD-45A6-BD45-066E6064618C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596577-9414-4EC6-874D-AB804E534C09}">
      <dsp:nvSpPr>
        <dsp:cNvPr id="0" name=""/>
        <dsp:cNvSpPr/>
      </dsp:nvSpPr>
      <dsp:spPr>
        <a:xfrm>
          <a:off x="3218273" y="1925768"/>
          <a:ext cx="1833628" cy="1478756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>
              <a:solidFill>
                <a:schemeClr val="tx1"/>
              </a:solidFill>
            </a:rPr>
            <a:t>CSK Data</a:t>
          </a:r>
          <a:endParaRPr lang="it-IT" sz="3600" kern="1200" dirty="0">
            <a:solidFill>
              <a:schemeClr val="tx1"/>
            </a:solidFill>
          </a:endParaRPr>
        </a:p>
      </dsp:txBody>
      <dsp:txXfrm>
        <a:off x="3218273" y="1925768"/>
        <a:ext cx="1833628" cy="1478756"/>
      </dsp:txXfrm>
    </dsp:sp>
    <dsp:sp modelId="{D61D1CAE-DE44-474B-99BD-3FB9B854E6F6}">
      <dsp:nvSpPr>
        <dsp:cNvPr id="0" name=""/>
        <dsp:cNvSpPr/>
      </dsp:nvSpPr>
      <dsp:spPr>
        <a:xfrm rot="16166358">
          <a:off x="3704533" y="1506573"/>
          <a:ext cx="8384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843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7D874-65CF-410A-BCB1-6762B95EEEFC}">
      <dsp:nvSpPr>
        <dsp:cNvPr id="0" name=""/>
        <dsp:cNvSpPr/>
      </dsp:nvSpPr>
      <dsp:spPr>
        <a:xfrm>
          <a:off x="3068869" y="97373"/>
          <a:ext cx="2091865" cy="990003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</a:rPr>
            <a:t>Open Call for Science</a:t>
          </a:r>
          <a:endParaRPr lang="it-IT" sz="2400" b="1" kern="1200" dirty="0">
            <a:solidFill>
              <a:schemeClr val="tx1"/>
            </a:solidFill>
          </a:endParaRPr>
        </a:p>
      </dsp:txBody>
      <dsp:txXfrm>
        <a:off x="3068869" y="97373"/>
        <a:ext cx="2091865" cy="990003"/>
      </dsp:txXfrm>
    </dsp:sp>
    <dsp:sp modelId="{C4463130-FE6C-4C07-B3EE-7190501E4DE3}">
      <dsp:nvSpPr>
        <dsp:cNvPr id="0" name=""/>
        <dsp:cNvSpPr/>
      </dsp:nvSpPr>
      <dsp:spPr>
        <a:xfrm rot="21018239">
          <a:off x="5047760" y="2459679"/>
          <a:ext cx="5797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972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399903-8021-401E-A5E0-1898814F0CC6}">
      <dsp:nvSpPr>
        <dsp:cNvPr id="0" name=""/>
        <dsp:cNvSpPr/>
      </dsp:nvSpPr>
      <dsp:spPr>
        <a:xfrm>
          <a:off x="5623346" y="1737149"/>
          <a:ext cx="2091855" cy="99000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noProof="0" dirty="0" smtClean="0">
              <a:solidFill>
                <a:schemeClr val="tx1"/>
              </a:solidFill>
            </a:rPr>
            <a:t>Other opportunities</a:t>
          </a:r>
          <a:endParaRPr lang="en-US" sz="2400" b="1" kern="1200" noProof="0" dirty="0">
            <a:solidFill>
              <a:schemeClr val="tx1"/>
            </a:solidFill>
          </a:endParaRPr>
        </a:p>
      </dsp:txBody>
      <dsp:txXfrm>
        <a:off x="5623346" y="1737149"/>
        <a:ext cx="2091855" cy="990003"/>
      </dsp:txXfrm>
    </dsp:sp>
    <dsp:sp modelId="{72541F3C-B1C3-4BA6-8B46-BFD724F266BF}">
      <dsp:nvSpPr>
        <dsp:cNvPr id="0" name=""/>
        <dsp:cNvSpPr/>
      </dsp:nvSpPr>
      <dsp:spPr>
        <a:xfrm rot="2824113">
          <a:off x="4721196" y="3638084"/>
          <a:ext cx="6379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79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7025B-DAFF-4768-94D3-67801436FF4B}">
      <dsp:nvSpPr>
        <dsp:cNvPr id="0" name=""/>
        <dsp:cNvSpPr/>
      </dsp:nvSpPr>
      <dsp:spPr>
        <a:xfrm>
          <a:off x="4672026" y="3871644"/>
          <a:ext cx="2091865" cy="990003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noProof="0" dirty="0" smtClean="0">
              <a:solidFill>
                <a:schemeClr val="tx1"/>
              </a:solidFill>
            </a:rPr>
            <a:t>CEOS Initiatives</a:t>
          </a:r>
          <a:endParaRPr lang="en-US" sz="2400" b="1" kern="1200" noProof="0" dirty="0">
            <a:solidFill>
              <a:schemeClr val="tx1"/>
            </a:solidFill>
          </a:endParaRPr>
        </a:p>
      </dsp:txBody>
      <dsp:txXfrm>
        <a:off x="4672026" y="3871644"/>
        <a:ext cx="2091865" cy="990003"/>
      </dsp:txXfrm>
    </dsp:sp>
    <dsp:sp modelId="{88D49033-80DA-45C5-A0A7-8F66C1040AF7}">
      <dsp:nvSpPr>
        <dsp:cNvPr id="0" name=""/>
        <dsp:cNvSpPr/>
      </dsp:nvSpPr>
      <dsp:spPr>
        <a:xfrm rot="7589945">
          <a:off x="3154224" y="3623167"/>
          <a:ext cx="54397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397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9FDEB-37C5-4838-9227-BD2E78636F5D}">
      <dsp:nvSpPr>
        <dsp:cNvPr id="0" name=""/>
        <dsp:cNvSpPr/>
      </dsp:nvSpPr>
      <dsp:spPr>
        <a:xfrm>
          <a:off x="1852228" y="3841810"/>
          <a:ext cx="2091865" cy="990003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noProof="0" dirty="0" smtClean="0">
              <a:solidFill>
                <a:schemeClr val="tx1"/>
              </a:solidFill>
            </a:rPr>
            <a:t>GEO Initiatives</a:t>
          </a:r>
          <a:endParaRPr lang="en-US" sz="2400" b="1" kern="1200" noProof="0" dirty="0">
            <a:solidFill>
              <a:schemeClr val="tx1"/>
            </a:solidFill>
          </a:endParaRPr>
        </a:p>
      </dsp:txBody>
      <dsp:txXfrm>
        <a:off x="1852228" y="3841810"/>
        <a:ext cx="2091865" cy="990003"/>
      </dsp:txXfrm>
    </dsp:sp>
    <dsp:sp modelId="{56CC9A62-801F-4B6A-84DE-6303BB408CCD}">
      <dsp:nvSpPr>
        <dsp:cNvPr id="0" name=""/>
        <dsp:cNvSpPr/>
      </dsp:nvSpPr>
      <dsp:spPr>
        <a:xfrm rot="11420890">
          <a:off x="2676827" y="2448708"/>
          <a:ext cx="5458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588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94BCF-05FD-45A6-BD45-066E6064618C}">
      <dsp:nvSpPr>
        <dsp:cNvPr id="0" name=""/>
        <dsp:cNvSpPr/>
      </dsp:nvSpPr>
      <dsp:spPr>
        <a:xfrm>
          <a:off x="589402" y="1713691"/>
          <a:ext cx="2091865" cy="99000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1"/>
              </a:solidFill>
            </a:rPr>
            <a:t>Agreement with ASI</a:t>
          </a:r>
          <a:endParaRPr lang="it-IT" sz="2400" b="1" kern="1200" dirty="0">
            <a:solidFill>
              <a:schemeClr val="tx1"/>
            </a:solidFill>
          </a:endParaRPr>
        </a:p>
      </dsp:txBody>
      <dsp:txXfrm>
        <a:off x="589402" y="1713691"/>
        <a:ext cx="2091865" cy="990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8" name="Picture 2" descr="http://supersites.earthobservations.org/Supersites_website_banner_new.png"/>
          <p:cNvPicPr>
            <a:picLocks noChangeAspect="1" noChangeArrowheads="1"/>
          </p:cNvPicPr>
          <p:nvPr userDrawn="1"/>
        </p:nvPicPr>
        <p:blipFill>
          <a:blip r:embed="rId2" cstate="print"/>
          <a:srcRect l="1967" r="79675"/>
          <a:stretch>
            <a:fillRect/>
          </a:stretch>
        </p:blipFill>
        <p:spPr bwMode="auto">
          <a:xfrm>
            <a:off x="2647719" y="0"/>
            <a:ext cx="1492233" cy="1052736"/>
          </a:xfrm>
          <a:prstGeom prst="rect">
            <a:avLst/>
          </a:prstGeom>
          <a:noFill/>
        </p:spPr>
      </p:pic>
      <p:pic>
        <p:nvPicPr>
          <p:cNvPr id="11266" name="Picture 2" descr="Image result for asi logo spac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0"/>
            <a:ext cx="2040161" cy="882436"/>
          </a:xfrm>
          <a:prstGeom prst="rect">
            <a:avLst/>
          </a:prstGeom>
          <a:noFill/>
        </p:spPr>
      </p:pic>
      <p:pic>
        <p:nvPicPr>
          <p:cNvPr id="11" name="Immagine 10" descr="GSNL-logo modified SS copy.jpg"/>
          <p:cNvPicPr>
            <a:picLocks noChangeAspect="1"/>
          </p:cNvPicPr>
          <p:nvPr userDrawn="1"/>
        </p:nvPicPr>
        <p:blipFill>
          <a:blip r:embed="rId4" cstate="print"/>
          <a:srcRect b="25700"/>
          <a:stretch>
            <a:fillRect/>
          </a:stretch>
        </p:blipFill>
        <p:spPr>
          <a:xfrm>
            <a:off x="4480974" y="0"/>
            <a:ext cx="1747210" cy="908720"/>
          </a:xfrm>
          <a:prstGeom prst="rect">
            <a:avLst/>
          </a:prstGeom>
        </p:spPr>
      </p:pic>
      <p:pic>
        <p:nvPicPr>
          <p:cNvPr id="12" name="ceos_logo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79469" y="116633"/>
            <a:ext cx="1896987" cy="720080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99898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Picture 2" descr="http://supersites.earthobservations.org/Supersites_website_banner_new.png"/>
          <p:cNvPicPr>
            <a:picLocks noChangeAspect="1" noChangeArrowheads="1"/>
          </p:cNvPicPr>
          <p:nvPr userDrawn="1"/>
        </p:nvPicPr>
        <p:blipFill>
          <a:blip r:embed="rId2" cstate="print"/>
          <a:srcRect l="1967" r="79675"/>
          <a:stretch>
            <a:fillRect/>
          </a:stretch>
        </p:blipFill>
        <p:spPr bwMode="auto">
          <a:xfrm>
            <a:off x="2823233" y="-7354"/>
            <a:ext cx="1141206" cy="805094"/>
          </a:xfrm>
          <a:prstGeom prst="rect">
            <a:avLst/>
          </a:prstGeom>
          <a:noFill/>
        </p:spPr>
      </p:pic>
      <p:pic>
        <p:nvPicPr>
          <p:cNvPr id="8" name="Picture 2" descr="Image result for asi logo spac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473" y="-27384"/>
            <a:ext cx="1560240" cy="674854"/>
          </a:xfrm>
          <a:prstGeom prst="rect">
            <a:avLst/>
          </a:prstGeom>
          <a:noFill/>
        </p:spPr>
      </p:pic>
      <p:pic>
        <p:nvPicPr>
          <p:cNvPr id="9" name="Immagine 8" descr="GSNL-logo modified SS copy.jpg"/>
          <p:cNvPicPr>
            <a:picLocks noChangeAspect="1"/>
          </p:cNvPicPr>
          <p:nvPr userDrawn="1"/>
        </p:nvPicPr>
        <p:blipFill>
          <a:blip r:embed="rId4" cstate="print"/>
          <a:srcRect b="25700"/>
          <a:stretch>
            <a:fillRect/>
          </a:stretch>
        </p:blipFill>
        <p:spPr>
          <a:xfrm>
            <a:off x="4686478" y="-24293"/>
            <a:ext cx="1336202" cy="694956"/>
          </a:xfrm>
          <a:prstGeom prst="rect">
            <a:avLst/>
          </a:prstGeom>
        </p:spPr>
      </p:pic>
      <p:pic>
        <p:nvPicPr>
          <p:cNvPr id="10" name="ceos_logo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2590" y="70153"/>
            <a:ext cx="1450746" cy="550690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17D7F-0CCA-40CA-AE7D-69D7D2E68285}" type="datetimeFigureOut">
              <a:rPr lang="it-IT" smtClean="0"/>
              <a:pPr/>
              <a:t>13/12/2016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8296D-EEBF-4C4A-B155-1D5EDB98829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it-IT" dirty="0" smtClean="0"/>
              <a:t>Access to COSMO-SkyMed data for science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755576" y="3744615"/>
            <a:ext cx="7632848" cy="1752600"/>
          </a:xfrm>
        </p:spPr>
        <p:txBody>
          <a:bodyPr/>
          <a:lstStyle/>
          <a:p>
            <a:pPr eaLnBrk="1" hangingPunct="1"/>
            <a:r>
              <a:rPr lang="en-GB" altLang="it-IT" sz="2400" dirty="0" smtClean="0">
                <a:solidFill>
                  <a:schemeClr val="tx1"/>
                </a:solidFill>
              </a:rPr>
              <a:t>S. </a:t>
            </a:r>
            <a:r>
              <a:rPr lang="en-GB" altLang="it-IT" sz="2400" dirty="0" err="1" smtClean="0">
                <a:solidFill>
                  <a:schemeClr val="tx1"/>
                </a:solidFill>
              </a:rPr>
              <a:t>Zoffoli</a:t>
            </a:r>
            <a:r>
              <a:rPr lang="en-GB" altLang="it-IT" sz="2400" dirty="0" smtClean="0">
                <a:solidFill>
                  <a:schemeClr val="tx1"/>
                </a:solidFill>
              </a:rPr>
              <a:t> </a:t>
            </a:r>
            <a:r>
              <a:rPr lang="en-GB" altLang="it-IT" sz="2400" dirty="0" smtClean="0">
                <a:solidFill>
                  <a:schemeClr val="tx1"/>
                </a:solidFill>
              </a:rPr>
              <a:t>– ASI </a:t>
            </a:r>
          </a:p>
          <a:p>
            <a:pPr eaLnBrk="1" hangingPunct="1"/>
            <a:r>
              <a:rPr lang="en-GB" altLang="it-IT" sz="2400" b="1" dirty="0" smtClean="0">
                <a:solidFill>
                  <a:schemeClr val="tx1"/>
                </a:solidFill>
              </a:rPr>
              <a:t>S</a:t>
            </a:r>
            <a:r>
              <a:rPr lang="en-GB" altLang="it-IT" sz="2400" b="1" dirty="0" smtClean="0">
                <a:solidFill>
                  <a:schemeClr val="tx1"/>
                </a:solidFill>
              </a:rPr>
              <a:t>. </a:t>
            </a:r>
            <a:r>
              <a:rPr lang="en-GB" altLang="it-IT" sz="2400" b="1" dirty="0" err="1" smtClean="0">
                <a:solidFill>
                  <a:schemeClr val="tx1"/>
                </a:solidFill>
              </a:rPr>
              <a:t>Salvi</a:t>
            </a:r>
            <a:r>
              <a:rPr lang="en-GB" altLang="it-IT" sz="2400" b="1" dirty="0" smtClean="0">
                <a:solidFill>
                  <a:schemeClr val="tx1"/>
                </a:solidFill>
              </a:rPr>
              <a:t> </a:t>
            </a:r>
            <a:r>
              <a:rPr lang="en-GB" altLang="it-IT" sz="2400" dirty="0" smtClean="0">
                <a:solidFill>
                  <a:schemeClr val="tx1"/>
                </a:solidFill>
              </a:rPr>
              <a:t>– INGV &amp; GEO-GSNL</a:t>
            </a:r>
          </a:p>
          <a:p>
            <a:pPr eaLnBrk="1" hangingPunct="1"/>
            <a:r>
              <a:rPr lang="en-GB" altLang="it-IT" sz="2000" dirty="0" smtClean="0">
                <a:solidFill>
                  <a:srgbClr val="C00000"/>
                </a:solidFill>
              </a:rPr>
              <a:t>(modified from </a:t>
            </a:r>
            <a:r>
              <a:rPr lang="en-GB" altLang="it-IT" sz="2000" smtClean="0">
                <a:solidFill>
                  <a:srgbClr val="C00000"/>
                </a:solidFill>
              </a:rPr>
              <a:t>a </a:t>
            </a:r>
            <a:r>
              <a:rPr lang="en-GB" altLang="it-IT" sz="2000" smtClean="0">
                <a:solidFill>
                  <a:srgbClr val="C00000"/>
                </a:solidFill>
              </a:rPr>
              <a:t>longer presentation </a:t>
            </a:r>
            <a:r>
              <a:rPr lang="en-GB" altLang="it-IT" sz="2000" dirty="0" smtClean="0">
                <a:solidFill>
                  <a:srgbClr val="C00000"/>
                </a:solidFill>
              </a:rPr>
              <a:t>by </a:t>
            </a:r>
          </a:p>
          <a:p>
            <a:pPr eaLnBrk="1" hangingPunct="1"/>
            <a:r>
              <a:rPr lang="en-GB" altLang="it-IT" sz="2000" dirty="0" smtClean="0">
                <a:solidFill>
                  <a:srgbClr val="C00000"/>
                </a:solidFill>
              </a:rPr>
              <a:t>S. </a:t>
            </a:r>
            <a:r>
              <a:rPr lang="en-GB" altLang="it-IT" sz="2000" dirty="0" err="1" smtClean="0">
                <a:solidFill>
                  <a:srgbClr val="C00000"/>
                </a:solidFill>
              </a:rPr>
              <a:t>Zoffoli</a:t>
            </a:r>
            <a:r>
              <a:rPr lang="en-GB" altLang="it-IT" sz="2000" dirty="0" smtClean="0">
                <a:solidFill>
                  <a:srgbClr val="C00000"/>
                </a:solidFill>
              </a:rPr>
              <a:t> at ESA 2016 Living Planet symposium)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ttangolo 59"/>
          <p:cNvSpPr/>
          <p:nvPr/>
        </p:nvSpPr>
        <p:spPr>
          <a:xfrm>
            <a:off x="0" y="1628800"/>
            <a:ext cx="9144000" cy="36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dirty="0" smtClean="0"/>
              <a:t>COSMO-SkyMed </a:t>
            </a:r>
            <a:r>
              <a:rPr lang="it-IT" altLang="it-IT" dirty="0" err="1" smtClean="0"/>
              <a:t>Second</a:t>
            </a:r>
            <a:r>
              <a:rPr lang="it-IT" altLang="it-IT" dirty="0" smtClean="0"/>
              <a:t> Generation</a:t>
            </a:r>
          </a:p>
        </p:txBody>
      </p:sp>
      <p:sp>
        <p:nvSpPr>
          <p:cNvPr id="10244" name="Segnaposto contenuto 2"/>
          <p:cNvSpPr>
            <a:spLocks noGrp="1"/>
          </p:cNvSpPr>
          <p:nvPr>
            <p:ph idx="1"/>
          </p:nvPr>
        </p:nvSpPr>
        <p:spPr>
          <a:xfrm>
            <a:off x="457200" y="5273477"/>
            <a:ext cx="8229600" cy="1323875"/>
          </a:xfrm>
        </p:spPr>
        <p:txBody>
          <a:bodyPr/>
          <a:lstStyle/>
          <a:p>
            <a:pPr eaLnBrk="1" hangingPunct="1"/>
            <a:r>
              <a:rPr lang="en-US" altLang="it-IT" sz="2000" dirty="0" smtClean="0"/>
              <a:t>Launch of CSG-1 satellite planned for 2018, CSG-2  for 2019</a:t>
            </a:r>
          </a:p>
          <a:p>
            <a:pPr eaLnBrk="1" hangingPunct="1"/>
            <a:r>
              <a:rPr lang="en-US" altLang="it-IT" sz="2000" dirty="0" smtClean="0"/>
              <a:t>Operational continuity at least until 2025</a:t>
            </a:r>
            <a:endParaRPr lang="en-US" altLang="it-IT" sz="2400" dirty="0" smtClean="0"/>
          </a:p>
        </p:txBody>
      </p:sp>
      <p:grpSp>
        <p:nvGrpSpPr>
          <p:cNvPr id="2" name="Gruppo 2"/>
          <p:cNvGrpSpPr>
            <a:grpSpLocks/>
          </p:cNvGrpSpPr>
          <p:nvPr/>
        </p:nvGrpSpPr>
        <p:grpSpPr bwMode="auto">
          <a:xfrm>
            <a:off x="182563" y="1814314"/>
            <a:ext cx="9013825" cy="3197225"/>
            <a:chOff x="179383" y="1297000"/>
            <a:chExt cx="9015149" cy="3197253"/>
          </a:xfrm>
        </p:grpSpPr>
        <p:sp>
          <p:nvSpPr>
            <p:cNvPr id="10245" name="Rectangle 63"/>
            <p:cNvSpPr>
              <a:spLocks noChangeArrowheads="1"/>
            </p:cNvSpPr>
            <p:nvPr/>
          </p:nvSpPr>
          <p:spPr bwMode="auto">
            <a:xfrm>
              <a:off x="7634065" y="1309700"/>
              <a:ext cx="87309" cy="3128990"/>
            </a:xfrm>
            <a:prstGeom prst="rect">
              <a:avLst/>
            </a:prstGeom>
            <a:solidFill>
              <a:srgbClr val="D8D4DD">
                <a:alpha val="47842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46" name="Rectangle 63"/>
            <p:cNvSpPr>
              <a:spLocks noChangeArrowheads="1"/>
            </p:cNvSpPr>
            <p:nvPr/>
          </p:nvSpPr>
          <p:spPr bwMode="auto">
            <a:xfrm>
              <a:off x="7808685" y="1297000"/>
              <a:ext cx="87309" cy="3128990"/>
            </a:xfrm>
            <a:prstGeom prst="rect">
              <a:avLst/>
            </a:prstGeom>
            <a:solidFill>
              <a:srgbClr val="D8D4DD">
                <a:alpha val="47842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47" name="Rectangle 63"/>
            <p:cNvSpPr>
              <a:spLocks noChangeArrowheads="1"/>
            </p:cNvSpPr>
            <p:nvPr/>
          </p:nvSpPr>
          <p:spPr bwMode="auto">
            <a:xfrm>
              <a:off x="7461033" y="1301762"/>
              <a:ext cx="87310" cy="3128991"/>
            </a:xfrm>
            <a:prstGeom prst="rect">
              <a:avLst/>
            </a:prstGeom>
            <a:solidFill>
              <a:srgbClr val="D8D4DD">
                <a:alpha val="47842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48" name="Rectangle 63"/>
            <p:cNvSpPr>
              <a:spLocks noChangeArrowheads="1"/>
            </p:cNvSpPr>
            <p:nvPr/>
          </p:nvSpPr>
          <p:spPr bwMode="auto">
            <a:xfrm>
              <a:off x="6905424" y="1297000"/>
              <a:ext cx="476236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49" name="Rectangle 63"/>
            <p:cNvSpPr>
              <a:spLocks noChangeArrowheads="1"/>
            </p:cNvSpPr>
            <p:nvPr/>
          </p:nvSpPr>
          <p:spPr bwMode="auto">
            <a:xfrm>
              <a:off x="7978542" y="1301762"/>
              <a:ext cx="477824" cy="3170266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0" name="Rectangle 63"/>
            <p:cNvSpPr>
              <a:spLocks noChangeArrowheads="1"/>
            </p:cNvSpPr>
            <p:nvPr/>
          </p:nvSpPr>
          <p:spPr bwMode="auto">
            <a:xfrm>
              <a:off x="8516690" y="1309700"/>
              <a:ext cx="477823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1" name="Rectangle 63"/>
            <p:cNvSpPr>
              <a:spLocks noChangeArrowheads="1"/>
            </p:cNvSpPr>
            <p:nvPr/>
          </p:nvSpPr>
          <p:spPr bwMode="auto">
            <a:xfrm>
              <a:off x="6357753" y="1297000"/>
              <a:ext cx="476236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2" name="Rectangle 57"/>
            <p:cNvSpPr>
              <a:spLocks noChangeArrowheads="1"/>
            </p:cNvSpPr>
            <p:nvPr/>
          </p:nvSpPr>
          <p:spPr bwMode="auto">
            <a:xfrm>
              <a:off x="4735375" y="1309700"/>
              <a:ext cx="476236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3" name="Rectangle 59"/>
            <p:cNvSpPr>
              <a:spLocks noChangeArrowheads="1"/>
            </p:cNvSpPr>
            <p:nvPr/>
          </p:nvSpPr>
          <p:spPr bwMode="auto">
            <a:xfrm>
              <a:off x="5287809" y="1301762"/>
              <a:ext cx="477823" cy="3170266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4" name="Rectangle 61"/>
            <p:cNvSpPr>
              <a:spLocks noChangeArrowheads="1"/>
            </p:cNvSpPr>
            <p:nvPr/>
          </p:nvSpPr>
          <p:spPr bwMode="auto">
            <a:xfrm>
              <a:off x="5832305" y="1301762"/>
              <a:ext cx="477824" cy="3170266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5" name="Rectangle 3"/>
            <p:cNvSpPr>
              <a:spLocks noChangeArrowheads="1"/>
            </p:cNvSpPr>
            <p:nvPr/>
          </p:nvSpPr>
          <p:spPr bwMode="auto">
            <a:xfrm>
              <a:off x="471474" y="1316050"/>
              <a:ext cx="477823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6" name="Rectangle 5"/>
            <p:cNvSpPr>
              <a:spLocks noChangeArrowheads="1"/>
            </p:cNvSpPr>
            <p:nvPr/>
          </p:nvSpPr>
          <p:spPr bwMode="auto">
            <a:xfrm>
              <a:off x="1030258" y="1323987"/>
              <a:ext cx="477823" cy="3170266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7" name="Rectangle 7"/>
            <p:cNvSpPr>
              <a:spLocks noChangeArrowheads="1"/>
            </p:cNvSpPr>
            <p:nvPr/>
          </p:nvSpPr>
          <p:spPr bwMode="auto">
            <a:xfrm>
              <a:off x="1576342" y="1323987"/>
              <a:ext cx="477823" cy="3170266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457200" eaLnBrk="1" hangingPunct="1"/>
              <a:endParaRPr lang="en-GB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8" name="Rectangle 9"/>
            <p:cNvSpPr>
              <a:spLocks noChangeArrowheads="1"/>
            </p:cNvSpPr>
            <p:nvPr/>
          </p:nvSpPr>
          <p:spPr bwMode="auto">
            <a:xfrm>
              <a:off x="2109727" y="1316050"/>
              <a:ext cx="476236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457200" eaLnBrk="1" hangingPunct="1"/>
              <a:endParaRPr lang="en-GB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59" name="Rectangle 11"/>
            <p:cNvSpPr>
              <a:spLocks noChangeArrowheads="1"/>
            </p:cNvSpPr>
            <p:nvPr/>
          </p:nvSpPr>
          <p:spPr bwMode="auto">
            <a:xfrm>
              <a:off x="2646286" y="1316050"/>
              <a:ext cx="476236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60" name="Rectangle 13"/>
            <p:cNvSpPr>
              <a:spLocks noChangeArrowheads="1"/>
            </p:cNvSpPr>
            <p:nvPr/>
          </p:nvSpPr>
          <p:spPr bwMode="auto">
            <a:xfrm>
              <a:off x="3170146" y="1316050"/>
              <a:ext cx="477823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61" name="Rectangle 15"/>
            <p:cNvSpPr>
              <a:spLocks noChangeArrowheads="1"/>
            </p:cNvSpPr>
            <p:nvPr/>
          </p:nvSpPr>
          <p:spPr bwMode="auto">
            <a:xfrm>
              <a:off x="3692417" y="1316050"/>
              <a:ext cx="476236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62" name="Rectangle 17"/>
            <p:cNvSpPr>
              <a:spLocks noChangeArrowheads="1"/>
            </p:cNvSpPr>
            <p:nvPr/>
          </p:nvSpPr>
          <p:spPr bwMode="auto">
            <a:xfrm>
              <a:off x="4211515" y="1316050"/>
              <a:ext cx="477823" cy="3170265"/>
            </a:xfrm>
            <a:prstGeom prst="rect">
              <a:avLst/>
            </a:prstGeom>
            <a:solidFill>
              <a:srgbClr val="D8D4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it-IT" altLang="it-IT" sz="14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5" name="Rectangle 4"/>
            <p:cNvSpPr>
              <a:spLocks noChangeArrowheads="1"/>
            </p:cNvSpPr>
            <p:nvPr/>
          </p:nvSpPr>
          <p:spPr bwMode="auto">
            <a:xfrm>
              <a:off x="385788" y="4168813"/>
              <a:ext cx="563645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2007</a:t>
              </a:r>
            </a:p>
          </p:txBody>
        </p: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960548" y="4168813"/>
              <a:ext cx="563645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2008</a:t>
              </a: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1521017" y="4168813"/>
              <a:ext cx="563646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US" sz="105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2009</a:t>
              </a:r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2040206" y="4168813"/>
              <a:ext cx="563645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US" sz="105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2010</a:t>
              </a:r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2597500" y="4168813"/>
              <a:ext cx="563646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2011</a:t>
              </a:r>
            </a:p>
          </p:txBody>
        </p:sp>
        <p:sp>
          <p:nvSpPr>
            <p:cNvPr id="30" name="Rectangle 14"/>
            <p:cNvSpPr>
              <a:spLocks noChangeArrowheads="1"/>
            </p:cNvSpPr>
            <p:nvPr/>
          </p:nvSpPr>
          <p:spPr bwMode="auto">
            <a:xfrm>
              <a:off x="3134154" y="4168813"/>
              <a:ext cx="563646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2012</a:t>
              </a:r>
            </a:p>
          </p:txBody>
        </p:sp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3646992" y="4168813"/>
              <a:ext cx="562058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2013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4045513" y="4168813"/>
              <a:ext cx="865315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defTabSz="457200">
                <a:defRPr/>
              </a:pPr>
              <a:r>
                <a:rPr lang="en-US" sz="105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2014</a:t>
              </a:r>
            </a:p>
          </p:txBody>
        </p:sp>
        <p:sp>
          <p:nvSpPr>
            <p:cNvPr id="10271" name="Line 30"/>
            <p:cNvSpPr>
              <a:spLocks noChangeShapeType="1"/>
            </p:cNvSpPr>
            <p:nvPr/>
          </p:nvSpPr>
          <p:spPr bwMode="auto">
            <a:xfrm>
              <a:off x="4378937" y="1892317"/>
              <a:ext cx="1406732" cy="0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prstDash val="sysDot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72" name="Rectangle 32"/>
            <p:cNvSpPr>
              <a:spLocks noChangeArrowheads="1"/>
            </p:cNvSpPr>
            <p:nvPr/>
          </p:nvSpPr>
          <p:spPr bwMode="auto">
            <a:xfrm>
              <a:off x="179383" y="2484460"/>
              <a:ext cx="842937" cy="646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rIns="18000">
              <a:spAutoFit/>
            </a:bodyPr>
            <a:lstStyle/>
            <a:p>
              <a:pPr defTabSz="457200"/>
              <a:r>
                <a:rPr lang="en-US" altLang="it-IT" sz="1200">
                  <a:solidFill>
                    <a:srgbClr val="ED1B25"/>
                  </a:solidFill>
                  <a:latin typeface="Arial Black" pitchFamily="34" charset="0"/>
                  <a:ea typeface="ヒラギノ角ゴ Pro W3" charset="-128"/>
                </a:rPr>
                <a:t>CSK-1</a:t>
              </a:r>
              <a:r>
                <a:rPr lang="en-US" altLang="it-IT" sz="1000">
                  <a:solidFill>
                    <a:srgbClr val="ED1B25"/>
                  </a:solidFill>
                  <a:latin typeface="Arial Black" pitchFamily="34" charset="0"/>
                  <a:ea typeface="ヒラギノ角ゴ Pro W3" charset="-128"/>
                </a:rPr>
                <a:t>           </a:t>
              </a:r>
              <a:r>
                <a:rPr lang="en-US" altLang="it-IT" sz="1200" b="1">
                  <a:solidFill>
                    <a:srgbClr val="ED1B25"/>
                  </a:solidFill>
                  <a:latin typeface="Arial" pitchFamily="34" charset="0"/>
                  <a:ea typeface="ヒラギノ角ゴ Pro W3" charset="-128"/>
                </a:rPr>
                <a:t>launched    8 June 2007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375489" y="1587516"/>
              <a:ext cx="1632190" cy="27781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US" sz="1200" dirty="0">
                  <a:solidFill>
                    <a:srgbClr val="EE003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ヒラギノ角ゴ Pro W3" pitchFamily="1" charset="-128"/>
                </a:rPr>
                <a:t>COSMO-SkyMed </a:t>
              </a:r>
              <a:endParaRPr lang="en-US" sz="1200" b="1" dirty="0">
                <a:solidFill>
                  <a:srgbClr val="EE0030"/>
                </a:solidFill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0274" name="Line 35"/>
            <p:cNvSpPr>
              <a:spLocks noChangeShapeType="1"/>
            </p:cNvSpPr>
            <p:nvPr/>
          </p:nvSpPr>
          <p:spPr bwMode="auto">
            <a:xfrm flipV="1">
              <a:off x="725563" y="1892317"/>
              <a:ext cx="4485346" cy="22225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75" name="Line 38"/>
            <p:cNvSpPr>
              <a:spLocks noChangeShapeType="1"/>
            </p:cNvSpPr>
            <p:nvPr/>
          </p:nvSpPr>
          <p:spPr bwMode="auto">
            <a:xfrm>
              <a:off x="4966398" y="2317771"/>
              <a:ext cx="1524224" cy="0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prstDash val="sysDot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76" name="Rectangle 40"/>
            <p:cNvSpPr>
              <a:spLocks noChangeArrowheads="1"/>
            </p:cNvSpPr>
            <p:nvPr/>
          </p:nvSpPr>
          <p:spPr bwMode="auto">
            <a:xfrm>
              <a:off x="1379498" y="2571773"/>
              <a:ext cx="931835" cy="822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rIns="18000">
              <a:spAutoFit/>
            </a:bodyPr>
            <a:lstStyle/>
            <a:p>
              <a:pPr defTabSz="457200"/>
              <a:r>
                <a:rPr lang="en-US" altLang="it-IT" sz="1200">
                  <a:solidFill>
                    <a:srgbClr val="ED1B25"/>
                  </a:solidFill>
                  <a:latin typeface="Arial Black" pitchFamily="34" charset="0"/>
                  <a:ea typeface="ヒラギノ角ゴ Pro W3" charset="-128"/>
                </a:rPr>
                <a:t>CSK-3</a:t>
              </a:r>
              <a:r>
                <a:rPr lang="en-US" altLang="it-IT" sz="1000">
                  <a:solidFill>
                    <a:srgbClr val="ED1B25"/>
                  </a:solidFill>
                  <a:latin typeface="Arial Black" pitchFamily="34" charset="0"/>
                  <a:ea typeface="ヒラギノ角ゴ Pro W3" charset="-128"/>
                </a:rPr>
                <a:t>           </a:t>
              </a:r>
              <a:r>
                <a:rPr lang="en-US" altLang="it-IT" sz="1200" b="1">
                  <a:solidFill>
                    <a:srgbClr val="ED1B25"/>
                  </a:solidFill>
                  <a:latin typeface="Arial" pitchFamily="34" charset="0"/>
                  <a:ea typeface="ヒラギノ角ゴ Pro W3" charset="-128"/>
                </a:rPr>
                <a:t>launched    25 October</a:t>
              </a:r>
            </a:p>
            <a:p>
              <a:pPr defTabSz="457200"/>
              <a:r>
                <a:rPr lang="en-US" altLang="it-IT" sz="1200" b="1">
                  <a:solidFill>
                    <a:srgbClr val="ED1B25"/>
                  </a:solidFill>
                  <a:latin typeface="Arial" pitchFamily="34" charset="0"/>
                  <a:ea typeface="ヒラギノ角ゴ Pro W3" charset="-128"/>
                </a:rPr>
                <a:t>2008</a:t>
              </a:r>
            </a:p>
          </p:txBody>
        </p:sp>
        <p:sp>
          <p:nvSpPr>
            <p:cNvPr id="10277" name="Line 41"/>
            <p:cNvSpPr>
              <a:spLocks noChangeShapeType="1"/>
            </p:cNvSpPr>
            <p:nvPr/>
          </p:nvSpPr>
          <p:spPr bwMode="auto">
            <a:xfrm flipV="1">
              <a:off x="1397174" y="2317771"/>
              <a:ext cx="4509162" cy="6350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78" name="Line 43"/>
            <p:cNvSpPr>
              <a:spLocks noChangeShapeType="1"/>
            </p:cNvSpPr>
            <p:nvPr/>
          </p:nvSpPr>
          <p:spPr bwMode="auto">
            <a:xfrm>
              <a:off x="4734589" y="2108219"/>
              <a:ext cx="1352749" cy="0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prstDash val="sysDot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79" name="Line 45"/>
            <p:cNvSpPr>
              <a:spLocks noChangeShapeType="1"/>
            </p:cNvSpPr>
            <p:nvPr/>
          </p:nvSpPr>
          <p:spPr bwMode="auto">
            <a:xfrm flipV="1">
              <a:off x="901801" y="2108219"/>
              <a:ext cx="4623479" cy="0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80" name="Rectangle 46"/>
            <p:cNvSpPr>
              <a:spLocks noChangeArrowheads="1"/>
            </p:cNvSpPr>
            <p:nvPr/>
          </p:nvSpPr>
          <p:spPr bwMode="auto">
            <a:xfrm>
              <a:off x="592121" y="3130578"/>
              <a:ext cx="1036607" cy="822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rIns="18000">
              <a:spAutoFit/>
            </a:bodyPr>
            <a:lstStyle/>
            <a:p>
              <a:pPr defTabSz="457200"/>
              <a:r>
                <a:rPr lang="en-US" altLang="it-IT" sz="1200">
                  <a:solidFill>
                    <a:srgbClr val="ED1B25"/>
                  </a:solidFill>
                  <a:latin typeface="Arial Black" pitchFamily="34" charset="0"/>
                  <a:ea typeface="ヒラギノ角ゴ Pro W3" charset="-128"/>
                </a:rPr>
                <a:t>CSK-2</a:t>
              </a:r>
              <a:r>
                <a:rPr lang="en-US" altLang="it-IT" sz="1000">
                  <a:solidFill>
                    <a:srgbClr val="ED1B25"/>
                  </a:solidFill>
                  <a:latin typeface="Arial Black" pitchFamily="34" charset="0"/>
                  <a:ea typeface="ヒラギノ角ゴ Pro W3" charset="-128"/>
                </a:rPr>
                <a:t> </a:t>
              </a:r>
              <a:r>
                <a:rPr lang="en-US" altLang="it-IT" sz="1200" b="1">
                  <a:solidFill>
                    <a:srgbClr val="ED1B25"/>
                  </a:solidFill>
                  <a:latin typeface="Arial" pitchFamily="34" charset="0"/>
                  <a:ea typeface="ヒラギノ角ゴ Pro W3" charset="-128"/>
                </a:rPr>
                <a:t>launched</a:t>
              </a:r>
            </a:p>
            <a:p>
              <a:pPr defTabSz="457200"/>
              <a:r>
                <a:rPr lang="en-US" altLang="it-IT" sz="1200" b="1">
                  <a:solidFill>
                    <a:srgbClr val="ED1B25"/>
                  </a:solidFill>
                  <a:latin typeface="Arial" pitchFamily="34" charset="0"/>
                  <a:ea typeface="ヒラギノ角ゴ Pro W3" charset="-128"/>
                </a:rPr>
                <a:t>9 December  2007</a:t>
              </a:r>
            </a:p>
          </p:txBody>
        </p:sp>
        <p:sp>
          <p:nvSpPr>
            <p:cNvPr id="10281" name="Rectangle 56"/>
            <p:cNvSpPr>
              <a:spLocks noChangeArrowheads="1"/>
            </p:cNvSpPr>
            <p:nvPr/>
          </p:nvSpPr>
          <p:spPr bwMode="auto">
            <a:xfrm>
              <a:off x="2311333" y="2757513"/>
              <a:ext cx="1058832" cy="822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000" rIns="18000">
              <a:spAutoFit/>
            </a:bodyPr>
            <a:lstStyle/>
            <a:p>
              <a:pPr defTabSz="457200"/>
              <a:r>
                <a:rPr lang="en-US" altLang="it-IT" sz="1200">
                  <a:solidFill>
                    <a:srgbClr val="ED1B25"/>
                  </a:solidFill>
                  <a:latin typeface="Arial Black" pitchFamily="34" charset="0"/>
                  <a:ea typeface="ヒラギノ角ゴ Pro W3" charset="-128"/>
                </a:rPr>
                <a:t>CSK-4</a:t>
              </a:r>
              <a:r>
                <a:rPr lang="en-US" altLang="it-IT" sz="1000">
                  <a:solidFill>
                    <a:srgbClr val="ED1B25"/>
                  </a:solidFill>
                  <a:latin typeface="Arial Black" pitchFamily="34" charset="0"/>
                  <a:ea typeface="ヒラギノ角ゴ Pro W3" charset="-128"/>
                </a:rPr>
                <a:t> </a:t>
              </a:r>
              <a:r>
                <a:rPr lang="en-US" altLang="it-IT" sz="1200" b="1">
                  <a:solidFill>
                    <a:srgbClr val="ED1B25"/>
                  </a:solidFill>
                  <a:latin typeface="Arial" pitchFamily="34" charset="0"/>
                  <a:ea typeface="ヒラギノ角ゴ Pro W3" charset="-128"/>
                </a:rPr>
                <a:t>launched</a:t>
              </a:r>
            </a:p>
            <a:p>
              <a:pPr defTabSz="457200"/>
              <a:r>
                <a:rPr lang="en-US" altLang="it-IT" sz="1200" b="1">
                  <a:solidFill>
                    <a:srgbClr val="ED1B25"/>
                  </a:solidFill>
                  <a:latin typeface="Arial" pitchFamily="34" charset="0"/>
                  <a:ea typeface="ヒラギノ角ゴ Pro W3" charset="-128"/>
                </a:rPr>
                <a:t>6 November  2010</a:t>
              </a:r>
            </a:p>
          </p:txBody>
        </p:sp>
        <p:sp>
          <p:nvSpPr>
            <p:cNvPr id="44" name="Rectangle 58"/>
            <p:cNvSpPr>
              <a:spLocks noChangeArrowheads="1"/>
            </p:cNvSpPr>
            <p:nvPr/>
          </p:nvSpPr>
          <p:spPr bwMode="auto">
            <a:xfrm>
              <a:off x="4567878" y="4162463"/>
              <a:ext cx="865314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defTabSz="457200">
                <a:defRPr/>
              </a:pPr>
              <a:r>
                <a:rPr lang="en-US" sz="105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2015</a:t>
              </a:r>
            </a:p>
          </p:txBody>
        </p:sp>
        <p:sp>
          <p:nvSpPr>
            <p:cNvPr id="45" name="Rectangle 60"/>
            <p:cNvSpPr>
              <a:spLocks noChangeArrowheads="1"/>
            </p:cNvSpPr>
            <p:nvPr/>
          </p:nvSpPr>
          <p:spPr bwMode="auto">
            <a:xfrm>
              <a:off x="5118820" y="4154525"/>
              <a:ext cx="866902" cy="26194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defTabSz="457200">
                <a:defRPr/>
              </a:pPr>
              <a:r>
                <a:rPr lang="en-US" sz="105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2016</a:t>
              </a:r>
            </a:p>
          </p:txBody>
        </p:sp>
        <p:sp>
          <p:nvSpPr>
            <p:cNvPr id="46" name="Rectangle 62"/>
            <p:cNvSpPr>
              <a:spLocks noChangeArrowheads="1"/>
            </p:cNvSpPr>
            <p:nvPr/>
          </p:nvSpPr>
          <p:spPr bwMode="auto">
            <a:xfrm>
              <a:off x="5653887" y="4154525"/>
              <a:ext cx="866902" cy="26194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2017</a:t>
              </a:r>
            </a:p>
          </p:txBody>
        </p:sp>
        <p:sp>
          <p:nvSpPr>
            <p:cNvPr id="47" name="Rectangle 64"/>
            <p:cNvSpPr>
              <a:spLocks noChangeArrowheads="1"/>
            </p:cNvSpPr>
            <p:nvPr/>
          </p:nvSpPr>
          <p:spPr bwMode="auto">
            <a:xfrm>
              <a:off x="6168313" y="4149763"/>
              <a:ext cx="866902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2018</a:t>
              </a:r>
            </a:p>
          </p:txBody>
        </p:sp>
        <p:sp>
          <p:nvSpPr>
            <p:cNvPr id="10286" name="Line 65"/>
            <p:cNvSpPr>
              <a:spLocks noChangeShapeType="1"/>
            </p:cNvSpPr>
            <p:nvPr/>
          </p:nvSpPr>
          <p:spPr bwMode="auto">
            <a:xfrm flipV="1">
              <a:off x="6287392" y="2533673"/>
              <a:ext cx="758936" cy="6350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prstDash val="sysDot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87" name="Line 36"/>
            <p:cNvSpPr>
              <a:spLocks noChangeShapeType="1"/>
            </p:cNvSpPr>
            <p:nvPr/>
          </p:nvSpPr>
          <p:spPr bwMode="auto">
            <a:xfrm flipV="1">
              <a:off x="2503824" y="2533673"/>
              <a:ext cx="3908999" cy="19050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0288" name="Picture 3" descr="COSMO_SkyMed_satellit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3131132">
              <a:off x="147232" y="1677614"/>
              <a:ext cx="1034528" cy="451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9" name="Picture 3" descr="COSMO_SkyMed_satellit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3131132">
              <a:off x="364369" y="1910694"/>
              <a:ext cx="1034528" cy="451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0" name="Picture 3" descr="COSMO_SkyMed_satellit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3131132">
              <a:off x="880018" y="2091337"/>
              <a:ext cx="1034528" cy="451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1" name="Picture 3" descr="COSMO_SkyMed_satellite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-3131132">
              <a:off x="1972552" y="2314205"/>
              <a:ext cx="1034528" cy="451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" name="Rectangle 64"/>
            <p:cNvSpPr>
              <a:spLocks noChangeArrowheads="1"/>
            </p:cNvSpPr>
            <p:nvPr/>
          </p:nvSpPr>
          <p:spPr bwMode="auto">
            <a:xfrm>
              <a:off x="6716080" y="4149763"/>
              <a:ext cx="866902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2019</a:t>
              </a:r>
            </a:p>
          </p:txBody>
        </p:sp>
        <p:sp>
          <p:nvSpPr>
            <p:cNvPr id="55" name="Rectangle 64"/>
            <p:cNvSpPr>
              <a:spLocks noChangeArrowheads="1"/>
            </p:cNvSpPr>
            <p:nvPr/>
          </p:nvSpPr>
          <p:spPr bwMode="auto">
            <a:xfrm>
              <a:off x="7789388" y="4154525"/>
              <a:ext cx="866902" cy="26194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2024</a:t>
              </a:r>
            </a:p>
          </p:txBody>
        </p:sp>
        <p:sp>
          <p:nvSpPr>
            <p:cNvPr id="56" name="Rectangle 64"/>
            <p:cNvSpPr>
              <a:spLocks noChangeArrowheads="1"/>
            </p:cNvSpPr>
            <p:nvPr/>
          </p:nvSpPr>
          <p:spPr bwMode="auto">
            <a:xfrm>
              <a:off x="8327630" y="4162463"/>
              <a:ext cx="866902" cy="2619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defTabSz="457200">
                <a:defRPr/>
              </a:pPr>
              <a:r>
                <a:rPr lang="en-US" sz="1050" dirty="0">
                  <a:solidFill>
                    <a:srgbClr val="414143"/>
                  </a:solidFill>
                  <a:latin typeface="Arial Black" pitchFamily="34" charset="0"/>
                  <a:ea typeface="ヒラギノ角ゴ Pro W3" pitchFamily="1" charset="-128"/>
                </a:rPr>
                <a:t>2025</a:t>
              </a:r>
            </a:p>
          </p:txBody>
        </p:sp>
        <p:sp>
          <p:nvSpPr>
            <p:cNvPr id="10295" name="Line 65"/>
            <p:cNvSpPr>
              <a:spLocks noChangeShapeType="1"/>
            </p:cNvSpPr>
            <p:nvPr/>
          </p:nvSpPr>
          <p:spPr bwMode="auto">
            <a:xfrm flipV="1">
              <a:off x="7694124" y="3394106"/>
              <a:ext cx="1198739" cy="7937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prstDash val="sysDot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96" name="Line 21"/>
            <p:cNvSpPr>
              <a:spLocks noChangeShapeType="1"/>
            </p:cNvSpPr>
            <p:nvPr/>
          </p:nvSpPr>
          <p:spPr bwMode="auto">
            <a:xfrm>
              <a:off x="6567297" y="3382996"/>
              <a:ext cx="1538049" cy="1269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97" name="Line 65"/>
            <p:cNvSpPr>
              <a:spLocks noChangeShapeType="1"/>
            </p:cNvSpPr>
            <p:nvPr/>
          </p:nvSpPr>
          <p:spPr bwMode="auto">
            <a:xfrm flipV="1">
              <a:off x="8073592" y="3627470"/>
              <a:ext cx="920885" cy="0"/>
            </a:xfrm>
            <a:prstGeom prst="line">
              <a:avLst/>
            </a:prstGeom>
            <a:noFill/>
            <a:ln w="76200">
              <a:solidFill>
                <a:srgbClr val="EE0030"/>
              </a:solidFill>
              <a:prstDash val="sysDot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98" name="Line 22"/>
            <p:cNvSpPr>
              <a:spLocks noChangeShapeType="1"/>
            </p:cNvSpPr>
            <p:nvPr/>
          </p:nvSpPr>
          <p:spPr bwMode="auto">
            <a:xfrm flipV="1">
              <a:off x="6716080" y="3616358"/>
              <a:ext cx="1740156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" name="Rectangle 20"/>
            <p:cNvSpPr>
              <a:spLocks noChangeArrowheads="1"/>
            </p:cNvSpPr>
            <p:nvPr/>
          </p:nvSpPr>
          <p:spPr bwMode="auto">
            <a:xfrm>
              <a:off x="6498561" y="2984528"/>
              <a:ext cx="2100570" cy="2746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defTabSz="457200">
                <a:defRPr/>
              </a:pPr>
              <a:r>
                <a:rPr lang="en-US" sz="1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ヒラギノ角ゴ Pro W3" pitchFamily="1" charset="-128"/>
                </a:rPr>
                <a:t>COSMO 2</a:t>
              </a:r>
              <a:r>
                <a:rPr lang="en-US" sz="1200" baseline="30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ヒラギノ角ゴ Pro W3" pitchFamily="1" charset="-128"/>
                </a:rPr>
                <a:t>nd </a:t>
              </a:r>
              <a:r>
                <a:rPr lang="en-US" sz="1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ヒラギノ角ゴ Pro W3" pitchFamily="1" charset="-128"/>
                </a:rPr>
                <a:t> </a:t>
              </a:r>
              <a:r>
                <a:rPr lang="en-US" sz="1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  <a:ea typeface="ヒラギノ角ゴ Pro W3" pitchFamily="1" charset="-128"/>
                </a:rPr>
                <a:t>Generation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395536" y="557808"/>
            <a:ext cx="8229600" cy="998984"/>
          </a:xfrm>
        </p:spPr>
        <p:txBody>
          <a:bodyPr/>
          <a:lstStyle/>
          <a:p>
            <a:r>
              <a:rPr lang="en-US" altLang="it-IT" dirty="0" smtClean="0"/>
              <a:t>Access to CSK data for scientists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46856" y="1596156"/>
          <a:ext cx="8229600" cy="4929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smtClean="0"/>
              <a:t>Agreements with ASI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>
          <a:xfrm>
            <a:off x="792088" y="2028204"/>
            <a:ext cx="7524328" cy="3345012"/>
          </a:xfrm>
        </p:spPr>
        <p:txBody>
          <a:bodyPr>
            <a:normAutofit lnSpcReduction="10000"/>
          </a:bodyPr>
          <a:lstStyle/>
          <a:p>
            <a:r>
              <a:rPr lang="en-US" altLang="it-IT" sz="2400" dirty="0" smtClean="0"/>
              <a:t>For “Institutional” users (Academia, Government)</a:t>
            </a:r>
          </a:p>
          <a:p>
            <a:r>
              <a:rPr lang="en-US" altLang="it-IT" sz="2400" dirty="0" smtClean="0"/>
              <a:t>Formal </a:t>
            </a:r>
            <a:r>
              <a:rPr lang="en-US" altLang="it-IT" sz="2400" b="1" dirty="0" smtClean="0"/>
              <a:t>agreement</a:t>
            </a:r>
            <a:r>
              <a:rPr lang="en-US" altLang="it-IT" sz="2400" dirty="0" smtClean="0"/>
              <a:t> to be signed</a:t>
            </a:r>
          </a:p>
          <a:p>
            <a:r>
              <a:rPr lang="en-US" altLang="it-IT" sz="2400" dirty="0" smtClean="0"/>
              <a:t>All kind of products (including level 0)</a:t>
            </a:r>
          </a:p>
          <a:p>
            <a:r>
              <a:rPr lang="en-US" altLang="it-IT" sz="2400" dirty="0" smtClean="0"/>
              <a:t>Tasking/Archive data</a:t>
            </a:r>
          </a:p>
          <a:p>
            <a:r>
              <a:rPr lang="en-US" altLang="it-IT" sz="2400" b="1" dirty="0" smtClean="0"/>
              <a:t>Dedicated  fees </a:t>
            </a:r>
            <a:r>
              <a:rPr lang="en-US" altLang="it-IT" sz="2400" dirty="0" smtClean="0"/>
              <a:t>(see next slide)</a:t>
            </a:r>
          </a:p>
          <a:p>
            <a:r>
              <a:rPr lang="en-US" altLang="it-IT" sz="2400" dirty="0" smtClean="0"/>
              <a:t>To start the procedure send a request with area, no. of images, scope, to COSMO-</a:t>
            </a:r>
            <a:r>
              <a:rPr lang="en-US" altLang="it-IT" sz="2400" dirty="0" err="1" smtClean="0"/>
              <a:t>SKyMed</a:t>
            </a:r>
            <a:r>
              <a:rPr lang="en-US" altLang="it-IT" sz="2400" dirty="0" smtClean="0"/>
              <a:t> Mission Manager: </a:t>
            </a:r>
            <a:r>
              <a:rPr lang="en-US" altLang="it-IT" sz="2400" dirty="0" err="1" smtClean="0">
                <a:solidFill>
                  <a:srgbClr val="3257CC"/>
                </a:solidFill>
              </a:rPr>
              <a:t>alessandro.coletta@asi.it</a:t>
            </a:r>
            <a:endParaRPr lang="en-US" altLang="it-IT" sz="2400" dirty="0" smtClean="0">
              <a:solidFill>
                <a:srgbClr val="3257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smtClean="0"/>
              <a:t>Agreements with ASI: fees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79512" y="1772816"/>
          <a:ext cx="8712968" cy="4896544"/>
        </p:xfrm>
        <a:graphic>
          <a:graphicData uri="http://schemas.openxmlformats.org/drawingml/2006/table">
            <a:tbl>
              <a:tblPr/>
              <a:tblGrid>
                <a:gridCol w="1363769"/>
                <a:gridCol w="3636717"/>
                <a:gridCol w="1934031"/>
                <a:gridCol w="1778451"/>
              </a:tblGrid>
              <a:tr h="36153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"/>
                          <a:ea typeface="Times New Roman"/>
                          <a:cs typeface="Arial"/>
                        </a:rPr>
                        <a:t>TYPOLOGY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"/>
                          <a:ea typeface="Times New Roman"/>
                          <a:cs typeface="Arial"/>
                        </a:rPr>
                        <a:t>TASKING 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"/>
                          <a:ea typeface="Times New Roman"/>
                          <a:cs typeface="Arial"/>
                        </a:rPr>
                        <a:t>(NEW </a:t>
                      </a:r>
                      <a:r>
                        <a:rPr lang="it-IT" sz="1600" b="1" dirty="0" smtClean="0">
                          <a:latin typeface="Arial"/>
                          <a:ea typeface="Times New Roman"/>
                          <a:cs typeface="Arial"/>
                        </a:rPr>
                        <a:t>PROGRAMMING</a:t>
                      </a:r>
                      <a:r>
                        <a:rPr lang="it-IT" sz="1600" b="1" dirty="0">
                          <a:latin typeface="Arial"/>
                          <a:ea typeface="Times New Roman"/>
                          <a:cs typeface="Arial"/>
                        </a:rPr>
                        <a:t>)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latin typeface="Arial"/>
                          <a:ea typeface="Times New Roman"/>
                          <a:cs typeface="Arial"/>
                        </a:rPr>
                        <a:t>ARCHIVE </a:t>
                      </a:r>
                      <a:r>
                        <a:rPr lang="it-IT" sz="1600" b="1" dirty="0">
                          <a:latin typeface="Arial"/>
                          <a:ea typeface="Times New Roman"/>
                          <a:cs typeface="Arial"/>
                        </a:rPr>
                        <a:t>DATA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74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0" dirty="0" err="1" smtClean="0">
                          <a:latin typeface="Arial"/>
                          <a:ea typeface="Times New Roman"/>
                          <a:cs typeface="Arial"/>
                        </a:rPr>
                        <a:t>Younger</a:t>
                      </a:r>
                      <a:r>
                        <a:rPr lang="it-IT" sz="1600" b="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600" b="0" dirty="0" err="1" smtClean="0">
                          <a:latin typeface="Arial"/>
                          <a:ea typeface="Times New Roman"/>
                          <a:cs typeface="Arial"/>
                        </a:rPr>
                        <a:t>than</a:t>
                      </a:r>
                      <a:r>
                        <a:rPr lang="it-IT" sz="1600" b="0" dirty="0" smtClean="0">
                          <a:latin typeface="Arial"/>
                          <a:ea typeface="Times New Roman"/>
                          <a:cs typeface="Arial"/>
                        </a:rPr>
                        <a:t>  </a:t>
                      </a:r>
                      <a:r>
                        <a:rPr lang="it-IT" sz="1600" b="0" dirty="0">
                          <a:latin typeface="Arial"/>
                          <a:ea typeface="Times New Roman"/>
                          <a:cs typeface="Arial"/>
                        </a:rPr>
                        <a:t>6 </a:t>
                      </a:r>
                      <a:r>
                        <a:rPr lang="it-IT" sz="1600" b="0" dirty="0" smtClean="0">
                          <a:latin typeface="Arial"/>
                          <a:ea typeface="Times New Roman"/>
                          <a:cs typeface="Arial"/>
                        </a:rPr>
                        <a:t>mo</a:t>
                      </a:r>
                      <a:endParaRPr lang="it-IT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0" dirty="0" err="1" smtClean="0">
                          <a:latin typeface="Arial"/>
                          <a:ea typeface="Times New Roman"/>
                          <a:cs typeface="Arial"/>
                        </a:rPr>
                        <a:t>Older</a:t>
                      </a:r>
                      <a:r>
                        <a:rPr lang="it-IT" sz="1600" b="0" baseline="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600" b="0" baseline="0" dirty="0" err="1" smtClean="0">
                          <a:latin typeface="Arial"/>
                          <a:ea typeface="Times New Roman"/>
                          <a:cs typeface="Arial"/>
                        </a:rPr>
                        <a:t>than</a:t>
                      </a:r>
                      <a:r>
                        <a:rPr lang="it-IT" sz="1600" b="0" dirty="0" smtClean="0">
                          <a:latin typeface="Arial"/>
                          <a:ea typeface="Times New Roman"/>
                          <a:cs typeface="Arial"/>
                        </a:rPr>
                        <a:t>  </a:t>
                      </a:r>
                      <a:r>
                        <a:rPr lang="it-IT" sz="1600" b="0" dirty="0">
                          <a:latin typeface="Arial"/>
                          <a:ea typeface="Times New Roman"/>
                          <a:cs typeface="Arial"/>
                        </a:rPr>
                        <a:t>6 </a:t>
                      </a:r>
                      <a:r>
                        <a:rPr lang="it-IT" sz="1600" b="0" dirty="0" smtClean="0">
                          <a:latin typeface="Arial"/>
                          <a:ea typeface="Times New Roman"/>
                          <a:cs typeface="Arial"/>
                        </a:rPr>
                        <a:t>mo</a:t>
                      </a:r>
                      <a:endParaRPr lang="it-IT" sz="1600" b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2653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Arial"/>
                          <a:ea typeface="Times New Roman"/>
                          <a:cs typeface="Arial"/>
                        </a:rPr>
                        <a:t>&lt; </a:t>
                      </a:r>
                      <a:r>
                        <a:rPr lang="it-IT" sz="1600" b="1" dirty="0" smtClean="0">
                          <a:latin typeface="Arial"/>
                          <a:ea typeface="Times New Roman"/>
                          <a:cs typeface="Arial"/>
                        </a:rPr>
                        <a:t>50</a:t>
                      </a:r>
                      <a:r>
                        <a:rPr lang="it-IT" sz="16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600" dirty="0" err="1">
                          <a:latin typeface="Arial"/>
                          <a:ea typeface="Times New Roman"/>
                          <a:cs typeface="Arial"/>
                        </a:rPr>
                        <a:t>products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it-IT" sz="16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760" algn="l"/>
                        </a:tabLs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€ </a:t>
                      </a: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100/image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SCANSAR /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STRIPMAP</a:t>
                      </a:r>
                      <a:endParaRPr lang="it-IT" sz="16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760" algn="l"/>
                        </a:tabLs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€ 200/image </a:t>
                      </a:r>
                      <a:r>
                        <a:rPr lang="it-IT" sz="1600" dirty="0" smtClean="0">
                          <a:latin typeface="Arial"/>
                          <a:ea typeface="Times New Roman"/>
                          <a:cs typeface="Arial"/>
                        </a:rPr>
                        <a:t>SPOTLIGHT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€ 100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any product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€ </a:t>
                      </a: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50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any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product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FF"/>
                    </a:solidFill>
                  </a:tcPr>
                </a:tc>
              </a:tr>
              <a:tr h="144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6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latin typeface="Arial"/>
                          <a:ea typeface="Times New Roman"/>
                          <a:cs typeface="Arial"/>
                        </a:rPr>
                        <a:t>51</a:t>
                      </a:r>
                      <a:r>
                        <a:rPr lang="it-IT" sz="1600" dirty="0" smtClean="0">
                          <a:latin typeface="Arial"/>
                          <a:ea typeface="Times New Roman"/>
                          <a:cs typeface="Arial"/>
                        </a:rPr>
                        <a:t> ÷ </a:t>
                      </a:r>
                      <a:r>
                        <a:rPr lang="it-IT" sz="1600" b="1" dirty="0">
                          <a:latin typeface="Arial"/>
                          <a:ea typeface="Times New Roman"/>
                          <a:cs typeface="Arial"/>
                        </a:rPr>
                        <a:t>100</a:t>
                      </a:r>
                      <a:r>
                        <a:rPr lang="it-IT" sz="1600" dirty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600" dirty="0" err="1">
                          <a:latin typeface="Arial"/>
                          <a:ea typeface="Times New Roman"/>
                          <a:cs typeface="Arial"/>
                        </a:rPr>
                        <a:t>products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FD1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it-IT" sz="16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760" algn="l"/>
                        </a:tabLs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€ </a:t>
                      </a: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340/image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 SCANSAR /STRIPMAP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760" algn="l"/>
                        </a:tabLst>
                      </a:pPr>
                      <a:r>
                        <a:rPr lang="it-IT" sz="1600" b="1" dirty="0">
                          <a:latin typeface="Arial"/>
                          <a:ea typeface="Times New Roman"/>
                          <a:cs typeface="Arial"/>
                        </a:rPr>
                        <a:t>€ </a:t>
                      </a:r>
                      <a:r>
                        <a:rPr lang="it-IT" sz="1600" b="1" dirty="0" smtClean="0">
                          <a:latin typeface="Arial"/>
                          <a:ea typeface="Times New Roman"/>
                          <a:cs typeface="Arial"/>
                        </a:rPr>
                        <a:t>680</a:t>
                      </a: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/image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 SPOTLIGHT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FD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€ 100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any product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FD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€ </a:t>
                      </a: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50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any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product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FFD1"/>
                    </a:solidFill>
                  </a:tcPr>
                </a:tc>
              </a:tr>
              <a:tr h="144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>
                          <a:latin typeface="Arial"/>
                          <a:ea typeface="Times New Roman"/>
                          <a:cs typeface="Arial"/>
                        </a:rPr>
                        <a:t>&gt;</a:t>
                      </a:r>
                      <a:r>
                        <a:rPr lang="it-IT" sz="160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600" b="1">
                          <a:latin typeface="Arial"/>
                          <a:ea typeface="Times New Roman"/>
                          <a:cs typeface="Arial"/>
                        </a:rPr>
                        <a:t>100</a:t>
                      </a:r>
                      <a:r>
                        <a:rPr lang="it-IT" sz="1600">
                          <a:latin typeface="Arial"/>
                          <a:ea typeface="Times New Roman"/>
                          <a:cs typeface="Arial"/>
                        </a:rPr>
                        <a:t> products</a:t>
                      </a:r>
                      <a:endParaRPr lang="it-IT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1"/>
                    </a:solidFill>
                  </a:tcPr>
                </a:tc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it-IT" sz="16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760" algn="l"/>
                        </a:tabLs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€ 430/image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 SCANSAR /STRIPMAP</a:t>
                      </a:r>
                      <a:endParaRPr lang="it-IT" sz="16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760" algn="l"/>
                        </a:tabLst>
                      </a:pPr>
                      <a:r>
                        <a:rPr lang="it-IT" sz="1600" b="1" dirty="0" smtClean="0">
                          <a:latin typeface="Arial"/>
                          <a:ea typeface="Times New Roman"/>
                          <a:cs typeface="Arial"/>
                        </a:rPr>
                        <a:t>€ 860</a:t>
                      </a: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/image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 SPOTLIGHT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€ 100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any product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€ </a:t>
                      </a: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50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any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Arial"/>
                        </a:rPr>
                        <a:t>product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57" marR="654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Open Call for Science 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>
          <a:xfrm>
            <a:off x="457200" y="1740172"/>
            <a:ext cx="8229600" cy="4929188"/>
          </a:xfrm>
        </p:spPr>
        <p:txBody>
          <a:bodyPr/>
          <a:lstStyle/>
          <a:p>
            <a:pPr>
              <a:defRPr/>
            </a:pPr>
            <a:r>
              <a:rPr lang="en-US" altLang="it-IT" sz="2400" dirty="0" smtClean="0"/>
              <a:t>Focus on innovative data exploitation, synergistic use with other missions, methods and algorithms, new idea </a:t>
            </a:r>
            <a:br>
              <a:rPr lang="en-US" altLang="it-IT" sz="2400" dirty="0" smtClean="0"/>
            </a:br>
            <a:r>
              <a:rPr lang="en-US" altLang="it-IT" sz="2400" dirty="0" smtClean="0"/>
              <a:t>for system exploitation </a:t>
            </a:r>
          </a:p>
          <a:p>
            <a:pPr>
              <a:defRPr/>
            </a:pPr>
            <a:r>
              <a:rPr lang="en-US" altLang="it-IT" sz="2400" dirty="0" smtClean="0"/>
              <a:t>Commercial and </a:t>
            </a:r>
            <a:r>
              <a:rPr lang="en-US" altLang="it-IT" sz="2400" b="1" dirty="0" smtClean="0"/>
              <a:t>operational activities are not supported</a:t>
            </a:r>
          </a:p>
          <a:p>
            <a:pPr>
              <a:defRPr/>
            </a:pPr>
            <a:r>
              <a:rPr lang="en-US" altLang="it-IT" sz="2400" dirty="0" smtClean="0"/>
              <a:t>Open to National and International PI</a:t>
            </a:r>
          </a:p>
          <a:p>
            <a:pPr>
              <a:defRPr/>
            </a:pPr>
            <a:r>
              <a:rPr lang="en-US" altLang="it-IT" sz="2400" dirty="0" smtClean="0"/>
              <a:t>Proposals submitted </a:t>
            </a:r>
            <a:r>
              <a:rPr lang="en-US" altLang="it-IT" sz="2400" b="1" dirty="0" smtClean="0"/>
              <a:t>anytime</a:t>
            </a:r>
            <a:r>
              <a:rPr lang="en-US" altLang="it-IT" sz="2400" dirty="0" smtClean="0"/>
              <a:t> and evaluated in </a:t>
            </a:r>
            <a:r>
              <a:rPr lang="en-US" altLang="it-IT" sz="2400" b="1" dirty="0" smtClean="0"/>
              <a:t>2 months</a:t>
            </a:r>
          </a:p>
          <a:p>
            <a:pPr>
              <a:defRPr/>
            </a:pPr>
            <a:r>
              <a:rPr lang="en-US" altLang="it-IT" sz="2400" b="1" dirty="0" smtClean="0"/>
              <a:t>100</a:t>
            </a:r>
            <a:r>
              <a:rPr lang="en-US" altLang="it-IT" sz="2400" dirty="0" smtClean="0"/>
              <a:t> CSK scenes/project (max 20 for satellite tasking) </a:t>
            </a:r>
          </a:p>
          <a:p>
            <a:pPr>
              <a:defRPr/>
            </a:pPr>
            <a:r>
              <a:rPr lang="en-US" altLang="it-IT" sz="2400" dirty="0" smtClean="0"/>
              <a:t>All products </a:t>
            </a:r>
            <a:r>
              <a:rPr lang="en-US" altLang="it-IT" sz="2400" b="1" dirty="0" smtClean="0"/>
              <a:t>free of charge</a:t>
            </a:r>
          </a:p>
          <a:p>
            <a:pPr>
              <a:defRPr/>
            </a:pPr>
            <a:endParaRPr lang="en-US" altLang="it-IT" sz="2400" dirty="0" smtClean="0"/>
          </a:p>
          <a:p>
            <a:pPr marL="0" indent="0">
              <a:buFont typeface="Arial" pitchFamily="34" charset="0"/>
              <a:buNone/>
              <a:defRPr/>
            </a:pPr>
            <a:endParaRPr lang="it-IT" altLang="it-IT" sz="2400" dirty="0" smtClean="0"/>
          </a:p>
        </p:txBody>
      </p:sp>
      <p:sp>
        <p:nvSpPr>
          <p:cNvPr id="7" name="Rettangolo 6"/>
          <p:cNvSpPr/>
          <p:nvPr/>
        </p:nvSpPr>
        <p:spPr>
          <a:xfrm>
            <a:off x="342900" y="5623744"/>
            <a:ext cx="8458200" cy="830262"/>
          </a:xfrm>
          <a:prstGeom prst="rect">
            <a:avLst/>
          </a:prstGeom>
          <a:gradFill>
            <a:gsLst>
              <a:gs pos="100000">
                <a:srgbClr val="C7C6EC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62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u="sng" dirty="0">
                <a:solidFill>
                  <a:schemeClr val="tx1"/>
                </a:solidFill>
              </a:rPr>
              <a:t>http://www.asi.it/en/agency/calls-and-opportunities/calls/cosmo-skymed-constellation-data-utilization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dirty="0" err="1" smtClean="0"/>
              <a:t>Other</a:t>
            </a:r>
            <a:r>
              <a:rPr lang="it-IT" altLang="it-IT" sz="3200" dirty="0" smtClean="0"/>
              <a:t> </a:t>
            </a:r>
            <a:r>
              <a:rPr lang="it-IT" altLang="it-IT" sz="3200" dirty="0" err="1" smtClean="0"/>
              <a:t>opportunities</a:t>
            </a:r>
            <a:endParaRPr lang="it-IT" altLang="it-IT" sz="3200" dirty="0" smtClean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457200" y="1845047"/>
            <a:ext cx="8229600" cy="381620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it-IT" sz="2800" dirty="0" smtClean="0"/>
              <a:t>ASI and CSA initiative for COSMO-SkyMed/ RADARSAT-2  joint  AO (submissions closed)</a:t>
            </a:r>
          </a:p>
          <a:p>
            <a:pPr eaLnBrk="1" hangingPunct="1"/>
            <a:r>
              <a:rPr lang="en-US" altLang="it-IT" sz="2400" dirty="0" smtClean="0"/>
              <a:t>Italian and Canadian PIs, 2013-2017 timeframe, 50 projects selected</a:t>
            </a:r>
          </a:p>
          <a:p>
            <a:pPr eaLnBrk="1" hangingPunct="1">
              <a:buNone/>
            </a:pPr>
            <a:endParaRPr lang="en-US" altLang="it-IT" sz="2800" dirty="0" smtClean="0"/>
          </a:p>
          <a:p>
            <a:pPr eaLnBrk="1" hangingPunct="1">
              <a:buNone/>
            </a:pPr>
            <a:r>
              <a:rPr lang="en-US" altLang="it-IT" sz="2800" dirty="0" smtClean="0"/>
              <a:t>ESA Third Party mission access</a:t>
            </a:r>
          </a:p>
          <a:p>
            <a:pPr eaLnBrk="1" hangingPunct="1"/>
            <a:r>
              <a:rPr lang="en-US" altLang="it-IT" sz="2400" dirty="0" smtClean="0"/>
              <a:t>limited amount of data made available, priority given to European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contenuto 2"/>
          <p:cNvSpPr txBox="1">
            <a:spLocks/>
          </p:cNvSpPr>
          <p:nvPr/>
        </p:nvSpPr>
        <p:spPr bwMode="auto">
          <a:xfrm>
            <a:off x="470006" y="1716366"/>
            <a:ext cx="8229600" cy="385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192C6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192C6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192C6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192C6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192C6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  <a:defRPr/>
            </a:pPr>
            <a:r>
              <a:rPr lang="it-IT" sz="2800" b="1" dirty="0" smtClean="0">
                <a:ea typeface="Cambria"/>
              </a:rPr>
              <a:t>Geohazard </a:t>
            </a:r>
            <a:r>
              <a:rPr lang="it-IT" sz="2800" b="1" dirty="0" err="1" smtClean="0">
                <a:ea typeface="Cambria"/>
              </a:rPr>
              <a:t>Supersites</a:t>
            </a:r>
            <a:r>
              <a:rPr lang="it-IT" sz="2800" b="1" dirty="0" smtClean="0">
                <a:ea typeface="Cambria"/>
              </a:rPr>
              <a:t> and </a:t>
            </a:r>
            <a:r>
              <a:rPr lang="it-IT" sz="2800" b="1" dirty="0" err="1" smtClean="0">
                <a:ea typeface="Cambria"/>
              </a:rPr>
              <a:t>Natural</a:t>
            </a:r>
            <a:r>
              <a:rPr lang="it-IT" sz="2800" b="1" dirty="0" smtClean="0">
                <a:ea typeface="Cambria"/>
              </a:rPr>
              <a:t> </a:t>
            </a:r>
            <a:r>
              <a:rPr lang="it-IT" sz="2800" b="1" dirty="0" err="1" smtClean="0">
                <a:ea typeface="Cambria"/>
              </a:rPr>
              <a:t>Laboratories</a:t>
            </a:r>
            <a:endParaRPr lang="it-IT" sz="2800" b="1" dirty="0" smtClean="0">
              <a:ea typeface="Cambria"/>
            </a:endParaRPr>
          </a:p>
          <a:p>
            <a:pPr eaLnBrk="1" hangingPunct="1">
              <a:buNone/>
              <a:defRPr/>
            </a:pPr>
            <a:endParaRPr lang="it-IT" sz="2800" b="1" dirty="0" smtClean="0">
              <a:ea typeface="Cambria"/>
            </a:endParaRPr>
          </a:p>
          <a:p>
            <a:pPr eaLnBrk="1" hangingPunct="1">
              <a:buNone/>
              <a:defRPr/>
            </a:pPr>
            <a:endParaRPr lang="it-IT" sz="2800" b="1" dirty="0" smtClean="0">
              <a:ea typeface="Cambria"/>
            </a:endParaRPr>
          </a:p>
          <a:p>
            <a:pPr eaLnBrk="1" hangingPunct="1"/>
            <a:endParaRPr lang="en-US" altLang="it-IT" sz="1600" dirty="0" smtClean="0"/>
          </a:p>
          <a:p>
            <a:pPr eaLnBrk="1" hangingPunct="1"/>
            <a:r>
              <a:rPr lang="en-US" altLang="it-IT" sz="2400" dirty="0" smtClean="0"/>
              <a:t>Proposals submitted and coordinated by a </a:t>
            </a:r>
            <a:r>
              <a:rPr lang="en-US" altLang="it-IT" sz="2400" b="1" dirty="0" smtClean="0"/>
              <a:t>local institution</a:t>
            </a:r>
          </a:p>
          <a:p>
            <a:pPr eaLnBrk="1" hangingPunct="1"/>
            <a:r>
              <a:rPr lang="en-US" altLang="it-IT" sz="2400" dirty="0" smtClean="0"/>
              <a:t>Evaluation by Scientific Advisory Committee and CEOS DCT</a:t>
            </a:r>
          </a:p>
          <a:p>
            <a:pPr eaLnBrk="1" hangingPunct="1"/>
            <a:r>
              <a:rPr lang="en-US" altLang="it-IT" sz="2400" dirty="0" smtClean="0"/>
              <a:t>Permanent sites: </a:t>
            </a:r>
            <a:r>
              <a:rPr lang="en-US" altLang="it-IT" sz="2400" b="1" dirty="0" smtClean="0"/>
              <a:t>constant data flow</a:t>
            </a:r>
          </a:p>
          <a:p>
            <a:pPr eaLnBrk="1" hangingPunct="1"/>
            <a:r>
              <a:rPr lang="en-US" altLang="it-IT" sz="2400" dirty="0" smtClean="0"/>
              <a:t>ASI provides hundreds of CSK data to each Supersite</a:t>
            </a:r>
          </a:p>
          <a:p>
            <a:pPr eaLnBrk="1" hangingPunct="1">
              <a:buNone/>
              <a:defRPr/>
            </a:pPr>
            <a:endParaRPr lang="it-IT" sz="2400" dirty="0">
              <a:ea typeface="Cambria"/>
            </a:endParaRPr>
          </a:p>
        </p:txBody>
      </p:sp>
      <p:sp>
        <p:nvSpPr>
          <p:cNvPr id="174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smtClean="0"/>
              <a:t>GEO initiatives</a:t>
            </a:r>
          </a:p>
        </p:txBody>
      </p:sp>
      <p:pic>
        <p:nvPicPr>
          <p:cNvPr id="17412" name="Segnaposto contenuto 8" descr="GSNL-NEW-logo_tit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87312" y="2409313"/>
            <a:ext cx="1784350" cy="981075"/>
          </a:xfrm>
        </p:spPr>
      </p:pic>
      <p:sp>
        <p:nvSpPr>
          <p:cNvPr id="8" name="Rettangolo 7"/>
          <p:cNvSpPr/>
          <p:nvPr/>
        </p:nvSpPr>
        <p:spPr>
          <a:xfrm>
            <a:off x="455969" y="5571237"/>
            <a:ext cx="8290612" cy="954107"/>
          </a:xfrm>
          <a:prstGeom prst="rect">
            <a:avLst/>
          </a:prstGeom>
          <a:solidFill>
            <a:srgbClr val="FFCC00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it-IT" sz="2800" dirty="0" smtClean="0"/>
              <a:t>Come to the GSNL splinter meeting, </a:t>
            </a:r>
          </a:p>
          <a:p>
            <a:pPr algn="ctr"/>
            <a:r>
              <a:rPr lang="en-US" altLang="it-IT" sz="2800" smtClean="0"/>
              <a:t>Marriott Foothill </a:t>
            </a:r>
            <a:r>
              <a:rPr lang="en-US" altLang="it-IT" sz="2800" dirty="0" smtClean="0"/>
              <a:t>F - Thursday - 6 pm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egnaposto contenuto 2"/>
          <p:cNvSpPr>
            <a:spLocks noGrp="1"/>
          </p:cNvSpPr>
          <p:nvPr>
            <p:ph idx="1"/>
          </p:nvPr>
        </p:nvSpPr>
        <p:spPr>
          <a:xfrm>
            <a:off x="323528" y="1668164"/>
            <a:ext cx="8496944" cy="4929188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it-IT" sz="2800" b="1" dirty="0" smtClean="0"/>
              <a:t>CEOS Disaster Risk Management Strategy</a:t>
            </a:r>
          </a:p>
          <a:p>
            <a:pPr algn="ctr" eaLnBrk="1" hangingPunct="1">
              <a:buNone/>
            </a:pPr>
            <a:endParaRPr lang="en-US" altLang="it-IT" sz="2800" b="1" dirty="0" smtClean="0"/>
          </a:p>
          <a:p>
            <a:pPr algn="ctr" eaLnBrk="1" hangingPunct="1">
              <a:buNone/>
            </a:pPr>
            <a:endParaRPr lang="en-US" altLang="it-IT" sz="2800" b="1" dirty="0" smtClean="0"/>
          </a:p>
          <a:p>
            <a:pPr eaLnBrk="1" hangingPunct="1"/>
            <a:r>
              <a:rPr lang="en-US" altLang="it-IT" sz="2400" dirty="0" smtClean="0"/>
              <a:t>Four DRM </a:t>
            </a:r>
            <a:r>
              <a:rPr lang="en-US" altLang="it-IT" sz="2400" b="1" dirty="0" smtClean="0"/>
              <a:t>thematic pilots </a:t>
            </a:r>
            <a:r>
              <a:rPr lang="en-US" altLang="it-IT" sz="2400" dirty="0" smtClean="0"/>
              <a:t>on: Flooding, Volcanic, Seismic, </a:t>
            </a:r>
            <a:br>
              <a:rPr lang="en-US" altLang="it-IT" sz="2400" dirty="0" smtClean="0"/>
            </a:br>
            <a:r>
              <a:rPr lang="en-US" altLang="it-IT" sz="2400" dirty="0" smtClean="0"/>
              <a:t>Landslide risks + a Recovery Observatory</a:t>
            </a:r>
          </a:p>
          <a:p>
            <a:pPr eaLnBrk="1" hangingPunct="1"/>
            <a:r>
              <a:rPr lang="en-US" altLang="it-IT" sz="2400" dirty="0" smtClean="0"/>
              <a:t>2013-2017 timeframe </a:t>
            </a:r>
          </a:p>
          <a:p>
            <a:pPr eaLnBrk="1" hangingPunct="1"/>
            <a:r>
              <a:rPr lang="en-US" altLang="it-IT" sz="2400" dirty="0" smtClean="0"/>
              <a:t>International teams (scientists, end-users, decision makers)</a:t>
            </a:r>
          </a:p>
          <a:p>
            <a:pPr eaLnBrk="1" hangingPunct="1"/>
            <a:r>
              <a:rPr lang="en-US" altLang="it-IT" sz="2400" dirty="0" smtClean="0"/>
              <a:t>ASI provides free COSMO-</a:t>
            </a:r>
            <a:r>
              <a:rPr lang="en-US" altLang="it-IT" sz="2400" dirty="0" err="1" smtClean="0"/>
              <a:t>SKyMed</a:t>
            </a:r>
            <a:r>
              <a:rPr lang="en-US" altLang="it-IT" sz="2400" dirty="0" smtClean="0"/>
              <a:t>  data (&gt; 3.000 CSK products)</a:t>
            </a:r>
          </a:p>
        </p:txBody>
      </p:sp>
      <p:sp>
        <p:nvSpPr>
          <p:cNvPr id="2048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dirty="0" smtClean="0"/>
              <a:t>CEOS </a:t>
            </a:r>
            <a:r>
              <a:rPr lang="it-IT" altLang="it-IT" sz="3200" dirty="0" err="1" smtClean="0"/>
              <a:t>initiatives</a:t>
            </a:r>
            <a:endParaRPr lang="it-IT" altLang="it-IT" sz="3200" dirty="0" smtClean="0"/>
          </a:p>
        </p:txBody>
      </p:sp>
      <p:pic>
        <p:nvPicPr>
          <p:cNvPr id="20485" name="ceos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7038" y="2325730"/>
            <a:ext cx="1944688" cy="738187"/>
          </a:xfrm>
          <a:prstGeom prst="rect">
            <a:avLst/>
          </a:prstGeom>
          <a:solidFill>
            <a:schemeClr val="bg1"/>
          </a:solidFill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396</Words>
  <Application>Microsoft Office PowerPoint</Application>
  <PresentationFormat>Presentazione su schermo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Access to COSMO-SkyMed data for science</vt:lpstr>
      <vt:lpstr>COSMO-SkyMed Second Generation</vt:lpstr>
      <vt:lpstr>Access to CSK data for scientists</vt:lpstr>
      <vt:lpstr>Agreements with ASI</vt:lpstr>
      <vt:lpstr>Agreements with ASI: fees</vt:lpstr>
      <vt:lpstr>Open Call for Science </vt:lpstr>
      <vt:lpstr>Other opportunities</vt:lpstr>
      <vt:lpstr>GEO initiatives</vt:lpstr>
      <vt:lpstr>CEOS initiatives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COSMO-SkyMed data for science</dc:title>
  <dc:creator>Stefano</dc:creator>
  <cp:lastModifiedBy>Stefano</cp:lastModifiedBy>
  <cp:revision>3</cp:revision>
  <dcterms:created xsi:type="dcterms:W3CDTF">2016-12-13T18:31:19Z</dcterms:created>
  <dcterms:modified xsi:type="dcterms:W3CDTF">2016-12-13T19:35:28Z</dcterms:modified>
</cp:coreProperties>
</file>