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9" r:id="rId1"/>
    <p:sldMasterId id="2147483661" r:id="rId2"/>
  </p:sldMasterIdLst>
  <p:notesMasterIdLst>
    <p:notesMasterId r:id="rId7"/>
  </p:notesMasterIdLst>
  <p:handoutMasterIdLst>
    <p:handoutMasterId r:id="rId8"/>
  </p:handoutMasterIdLst>
  <p:sldIdLst>
    <p:sldId id="822" r:id="rId3"/>
    <p:sldId id="823" r:id="rId4"/>
    <p:sldId id="824" r:id="rId5"/>
    <p:sldId id="825" r:id="rId6"/>
  </p:sldIdLst>
  <p:sldSz cx="9144000" cy="5143500" type="screen16x9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5FB"/>
    <a:srgbClr val="FF8181"/>
    <a:srgbClr val="0065B0"/>
    <a:srgbClr val="CDEAFF"/>
    <a:srgbClr val="0066B1"/>
    <a:srgbClr val="004F8A"/>
    <a:srgbClr val="DDDDDD"/>
    <a:srgbClr val="CCECFF"/>
    <a:srgbClr val="969696"/>
    <a:srgbClr val="00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3449" autoAdjust="0"/>
  </p:normalViewPr>
  <p:slideViewPr>
    <p:cSldViewPr snapToGrid="0">
      <p:cViewPr varScale="1">
        <p:scale>
          <a:sx n="176" d="100"/>
          <a:sy n="176" d="100"/>
        </p:scale>
        <p:origin x="-128" y="-304"/>
      </p:cViewPr>
      <p:guideLst>
        <p:guide orient="horz" pos="187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3504" y="-11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8" rIns="96637" bIns="48318" numCol="1" anchor="t" anchorCtr="0" compatLnSpc="1">
            <a:prstTxWarp prst="textNoShape">
              <a:avLst/>
            </a:prstTxWarp>
          </a:bodyPr>
          <a:lstStyle>
            <a:lvl1pPr defTabSz="966646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4" y="1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8" rIns="96637" bIns="48318" numCol="1" anchor="t" anchorCtr="0" compatLnSpc="1">
            <a:prstTxWarp prst="textNoShape">
              <a:avLst/>
            </a:prstTxWarp>
          </a:bodyPr>
          <a:lstStyle>
            <a:lvl1pPr algn="r" defTabSz="966646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8" rIns="96637" bIns="48318" numCol="1" anchor="b" anchorCtr="0" compatLnSpc="1">
            <a:prstTxWarp prst="textNoShape">
              <a:avLst/>
            </a:prstTxWarp>
          </a:bodyPr>
          <a:lstStyle>
            <a:lvl1pPr defTabSz="966646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4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8" rIns="96637" bIns="48318" numCol="1" anchor="b" anchorCtr="0" compatLnSpc="1">
            <a:prstTxWarp prst="textNoShape">
              <a:avLst/>
            </a:prstTxWarp>
          </a:bodyPr>
          <a:lstStyle>
            <a:lvl1pPr algn="r" defTabSz="966646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575F1FF-BB20-4EA0-AE19-CC1CB2B0B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08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35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52" tIns="47826" rIns="95652" bIns="47826" numCol="1" anchor="t" anchorCtr="0" compatLnSpc="1">
            <a:prstTxWarp prst="textNoShape">
              <a:avLst/>
            </a:prstTxWarp>
          </a:bodyPr>
          <a:lstStyle>
            <a:lvl1pPr defTabSz="95712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79888" y="1"/>
            <a:ext cx="3135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52" tIns="47826" rIns="95652" bIns="47826" numCol="1" anchor="t" anchorCtr="0" compatLnSpc="1">
            <a:prstTxWarp prst="textNoShape">
              <a:avLst/>
            </a:prstTxWarp>
          </a:bodyPr>
          <a:lstStyle>
            <a:lvl1pPr algn="r" defTabSz="95712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712788"/>
            <a:ext cx="6478588" cy="364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3614" y="4595814"/>
            <a:ext cx="5387975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52" tIns="47826" rIns="95652" bIns="478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12250"/>
            <a:ext cx="3135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52" tIns="47826" rIns="95652" bIns="47826" numCol="1" anchor="b" anchorCtr="0" compatLnSpc="1">
            <a:prstTxWarp prst="textNoShape">
              <a:avLst/>
            </a:prstTxWarp>
          </a:bodyPr>
          <a:lstStyle>
            <a:lvl1pPr defTabSz="95712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79888" y="9112250"/>
            <a:ext cx="3135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52" tIns="47826" rIns="95652" bIns="47826" numCol="1" anchor="b" anchorCtr="0" compatLnSpc="1">
            <a:prstTxWarp prst="textNoShape">
              <a:avLst/>
            </a:prstTxWarp>
          </a:bodyPr>
          <a:lstStyle>
            <a:lvl1pPr algn="r" defTabSz="957123">
              <a:defRPr sz="1200" smtClean="0"/>
            </a:lvl1pPr>
          </a:lstStyle>
          <a:p>
            <a:pPr>
              <a:defRPr/>
            </a:pPr>
            <a:fld id="{1AB94C19-4B81-410A-A2E1-F6618FC6D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88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712788"/>
            <a:ext cx="6478588" cy="364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94C19-4B81-410A-A2E1-F6618FC6DDD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75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14300"/>
            <a:ext cx="2171700" cy="4229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14300"/>
            <a:ext cx="6362700" cy="4229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D4A6-055F-417D-B1DC-67DDD0C44B97}" type="datetimeFigureOut">
              <a:rPr lang="en-US" smtClean="0"/>
              <a:t>12/13/16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1D1D-71EB-4D73-B7A2-67B2B152F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68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D4A6-055F-417D-B1DC-67DDD0C44B97}" type="datetimeFigureOut">
              <a:rPr lang="en-US" smtClean="0"/>
              <a:t>12/13/16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1D1D-71EB-4D73-B7A2-67B2B152F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1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D4A6-055F-417D-B1DC-67DDD0C44B97}" type="datetimeFigureOut">
              <a:rPr lang="en-US" smtClean="0"/>
              <a:t>12/13/16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1D1D-71EB-4D73-B7A2-67B2B152F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49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D4A6-055F-417D-B1DC-67DDD0C44B97}" type="datetimeFigureOut">
              <a:rPr lang="en-US" smtClean="0"/>
              <a:t>12/13/16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1D1D-71EB-4D73-B7A2-67B2B152F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45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1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1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D4A6-055F-417D-B1DC-67DDD0C44B97}" type="datetimeFigureOut">
              <a:rPr lang="en-US" smtClean="0"/>
              <a:t>12/13/16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1D1D-71EB-4D73-B7A2-67B2B152F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61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D4A6-055F-417D-B1DC-67DDD0C44B97}" type="datetimeFigureOut">
              <a:rPr lang="en-US" smtClean="0"/>
              <a:t>12/13/16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1D1D-71EB-4D73-B7A2-67B2B152F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91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D4A6-055F-417D-B1DC-67DDD0C44B97}" type="datetimeFigureOut">
              <a:rPr lang="en-US" smtClean="0"/>
              <a:t>12/13/16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1D1D-71EB-4D73-B7A2-67B2B152F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01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1543051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D4A6-055F-417D-B1DC-67DDD0C44B97}" type="datetimeFigureOut">
              <a:rPr lang="en-US" smtClean="0"/>
              <a:t>12/13/16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1D1D-71EB-4D73-B7A2-67B2B152F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5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1543051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D4A6-055F-417D-B1DC-67DDD0C44B97}" type="datetimeFigureOut">
              <a:rPr lang="en-US" smtClean="0"/>
              <a:t>12/13/16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1D1D-71EB-4D73-B7A2-67B2B152F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71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D4A6-055F-417D-B1DC-67DDD0C44B97}" type="datetimeFigureOut">
              <a:rPr lang="en-US" smtClean="0"/>
              <a:t>12/13/16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1D1D-71EB-4D73-B7A2-67B2B152F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73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5"/>
            <a:ext cx="57626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D4A6-055F-417D-B1DC-67DDD0C44B97}" type="datetimeFigureOut">
              <a:rPr lang="en-US" smtClean="0"/>
              <a:t>12/13/16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1D1D-71EB-4D73-B7A2-67B2B152F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0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60960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716279" y="3190339"/>
            <a:ext cx="7799832" cy="0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42672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914400"/>
            <a:ext cx="42672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3962400" y="4800600"/>
            <a:ext cx="5181600" cy="3429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rgbClr val="C000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91440"/>
            <a:ext cx="800100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751330"/>
            <a:ext cx="8839200" cy="393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05156" name="Line 4"/>
          <p:cNvSpPr>
            <a:spLocks noChangeShapeType="1"/>
          </p:cNvSpPr>
          <p:nvPr/>
        </p:nvSpPr>
        <p:spPr bwMode="auto">
          <a:xfrm>
            <a:off x="152400" y="651510"/>
            <a:ext cx="8839200" cy="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8" name="Picture 2" descr="http://www.uaf.edu/marketing/standards/graphic/downloads/UAFLogo_A/UAFLogo_A_black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8744" y="91440"/>
            <a:ext cx="543320" cy="48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Date Placeholder 3"/>
          <p:cNvSpPr txBox="1">
            <a:spLocks/>
          </p:cNvSpPr>
          <p:nvPr userDrawn="1"/>
        </p:nvSpPr>
        <p:spPr>
          <a:xfrm>
            <a:off x="6400800" y="4835854"/>
            <a:ext cx="2667000" cy="144836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S. </a:t>
            </a:r>
            <a:r>
              <a:rPr lang="en-US" dirty="0" err="1" smtClean="0"/>
              <a:t>Arko</a:t>
            </a:r>
            <a:r>
              <a:rPr lang="en-US" dirty="0" smtClean="0"/>
              <a:t>,</a:t>
            </a:r>
            <a:r>
              <a:rPr lang="en-US" baseline="0" dirty="0" smtClean="0"/>
              <a:t> UAF/ASF</a:t>
            </a:r>
            <a:endParaRPr lang="en-US" dirty="0"/>
          </a:p>
        </p:txBody>
      </p:sp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6400800" y="4987824"/>
            <a:ext cx="2667000" cy="13596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WinSAR</a:t>
            </a:r>
            <a:r>
              <a:rPr lang="en-US" dirty="0" smtClean="0"/>
              <a:t> Update</a:t>
            </a:r>
            <a:endParaRPr lang="en-US" dirty="0" smtClean="0"/>
          </a:p>
        </p:txBody>
      </p:sp>
      <p:pic>
        <p:nvPicPr>
          <p:cNvPr id="17" name="Picture 4" descr="image1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800601"/>
            <a:ext cx="3337560" cy="34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http://www.uaf.edu/marketing/standards/graphic/downloads/UAFLogo_A/UAFLogo_A_black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4835608"/>
            <a:ext cx="340157" cy="30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 userDrawn="1"/>
        </p:nvSpPr>
        <p:spPr>
          <a:xfrm>
            <a:off x="58301" y="4798848"/>
            <a:ext cx="3279261" cy="34465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1" y="4857751"/>
            <a:ext cx="1866997" cy="2087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1" y="4812459"/>
            <a:ext cx="399011" cy="3304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1500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2pPr>
      <a:lvl3pPr marL="1033463" indent="-23018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 panose="020F0502020204030204" pitchFamily="34" charset="0"/>
        </a:defRPr>
      </a:lvl3pPr>
      <a:lvl4pPr marL="1428750" indent="-23177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 panose="020F0502020204030204" pitchFamily="34" charset="0"/>
        </a:defRPr>
      </a:lvl4pPr>
      <a:lvl5pPr marL="1824038" indent="-219075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Calibri" panose="020F0502020204030204" pitchFamily="34" charset="0"/>
        </a:defRPr>
      </a:lvl5pPr>
      <a:lvl6pPr marL="2281238" indent="-219075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738438" indent="-219075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195638" indent="-219075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652838" indent="-219075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14301"/>
            <a:ext cx="8839200" cy="4074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" y="4686300"/>
            <a:ext cx="6019799" cy="457200"/>
          </a:xfrm>
          <a:prstGeom prst="rect">
            <a:avLst/>
          </a:prstGeom>
          <a:solidFill>
            <a:srgbClr val="56B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6019802" y="4686300"/>
            <a:ext cx="3124201" cy="457200"/>
          </a:xfrm>
          <a:prstGeom prst="rect">
            <a:avLst/>
          </a:prstGeom>
          <a:solidFill>
            <a:srgbClr val="006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4918657"/>
            <a:ext cx="2057400" cy="159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 TRB 2016 – Workshop 879   - </a:t>
            </a:r>
            <a:fld id="{7B321D1D-71EB-4D73-B7A2-67B2B152FE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8886" y="4739378"/>
            <a:ext cx="2057400" cy="157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algn="r"/>
            <a:r>
              <a:rPr lang="en-US" dirty="0" smtClean="0"/>
              <a:t>Franz J Meyer, UAF – </a:t>
            </a:r>
            <a:r>
              <a:rPr lang="en-US" dirty="0" err="1" smtClean="0"/>
              <a:t>InSAR</a:t>
            </a:r>
            <a:r>
              <a:rPr lang="en-US" dirty="0" smtClean="0"/>
              <a:t> Intro</a:t>
            </a:r>
          </a:p>
        </p:txBody>
      </p:sp>
      <p:pic>
        <p:nvPicPr>
          <p:cNvPr id="166914" name="Picture 2" descr="https://www.uaf.edu/files/marketing/branding/UAFLogo_A_black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2000250"/>
            <a:ext cx="818586" cy="5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643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image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914400"/>
            <a:ext cx="9144000" cy="291465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12727" y="1127125"/>
            <a:ext cx="7826822" cy="1170433"/>
          </a:xfrm>
          <a:prstGeom prst="rect">
            <a:avLst/>
          </a:prstGeom>
        </p:spPr>
        <p:txBody>
          <a:bodyPr lIns="91440" rIns="9144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en-US" sz="2800" b="1" kern="0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ASF DAAC Update for </a:t>
            </a:r>
            <a:r>
              <a:rPr lang="en-US" sz="2800" b="1" kern="0" cap="all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winsar</a:t>
            </a:r>
            <a:endParaRPr lang="en-US" sz="20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76203" y="1085850"/>
            <a:ext cx="8982075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203" y="2343150"/>
            <a:ext cx="8982075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73025" y="2571750"/>
            <a:ext cx="8985250" cy="857250"/>
          </a:xfrm>
          <a:prstGeom prst="rect">
            <a:avLst/>
          </a:prstGeom>
        </p:spPr>
        <p:txBody>
          <a:bodyPr/>
          <a:lstStyle>
            <a:lvl1pPr marL="2317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33463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8240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281238" indent="-21907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738438" indent="-21907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195638" indent="-21907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652838" indent="-21907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ts val="600"/>
              </a:spcBef>
              <a:buNone/>
              <a:tabLst>
                <a:tab pos="1374775" algn="l"/>
              </a:tabLst>
            </a:pPr>
            <a:r>
              <a:rPr lang="en-US" kern="0" dirty="0" smtClean="0">
                <a:latin typeface="Calibri" panose="020F0502020204030204" pitchFamily="34" charset="0"/>
              </a:rPr>
              <a:t>Scott </a:t>
            </a:r>
            <a:r>
              <a:rPr lang="en-US" kern="0" dirty="0" err="1" smtClean="0">
                <a:latin typeface="Calibri" panose="020F0502020204030204" pitchFamily="34" charset="0"/>
              </a:rPr>
              <a:t>Arko</a:t>
            </a:r>
            <a:endParaRPr lang="en-US" kern="0" baseline="30000" dirty="0" smtClean="0"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ts val="600"/>
              </a:spcBef>
              <a:buNone/>
              <a:tabLst>
                <a:tab pos="1374775" algn="l"/>
              </a:tabLst>
            </a:pPr>
            <a:r>
              <a:rPr lang="en-US" sz="2000" kern="0" dirty="0" smtClean="0">
                <a:latin typeface="Calibri" panose="020F0502020204030204" pitchFamily="34" charset="0"/>
              </a:rPr>
              <a:t>Alaska </a:t>
            </a:r>
            <a:r>
              <a:rPr lang="en-US" sz="2000" kern="0" dirty="0">
                <a:latin typeface="Calibri" panose="020F0502020204030204" pitchFamily="34" charset="0"/>
              </a:rPr>
              <a:t>Satellite Facility, University of Alaska </a:t>
            </a:r>
            <a:r>
              <a:rPr lang="en-US" sz="2000" kern="0" dirty="0" smtClean="0">
                <a:latin typeface="Calibri" panose="020F0502020204030204" pitchFamily="34" charset="0"/>
              </a:rPr>
              <a:t>Fairbanks</a:t>
            </a:r>
            <a:endParaRPr lang="en-US" sz="2000" kern="0" dirty="0">
              <a:latin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4496562"/>
            <a:ext cx="9144000" cy="69858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76203" y="4608576"/>
            <a:ext cx="8982075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53" y="4777614"/>
            <a:ext cx="2589044" cy="29019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5791200" y="4732020"/>
            <a:ext cx="3328750" cy="308610"/>
          </a:xfrm>
          <a:prstGeom prst="roundRect">
            <a:avLst>
              <a:gd name="adj" fmla="val 16911"/>
            </a:avLst>
          </a:prstGeom>
          <a:noFill/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kern="0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WinSAR</a:t>
            </a:r>
            <a:r>
              <a:rPr lang="en-US" sz="1200" b="1" kern="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Update</a:t>
            </a:r>
            <a:endParaRPr lang="en-US" sz="1200" b="1" kern="0" cap="all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7" name="Picture 2" descr="http://www.uaf.edu/marketing/standards/graphic/downloads/UAFLogo_A/UAFLogo_A_bla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4929" y="4670589"/>
            <a:ext cx="488290" cy="4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3" y="4629150"/>
            <a:ext cx="620337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Completed integration of Sentinel-1 into the DAAC data system</a:t>
            </a:r>
          </a:p>
          <a:p>
            <a:pPr lvl="1"/>
            <a:r>
              <a:rPr lang="en-US" dirty="0" smtClean="0"/>
              <a:t>Sentinel-1A release in Dec 2015</a:t>
            </a:r>
          </a:p>
          <a:p>
            <a:pPr lvl="1"/>
            <a:r>
              <a:rPr lang="en-US" dirty="0" smtClean="0"/>
              <a:t>Sentinel-1B integration and release in Sep 2016</a:t>
            </a:r>
          </a:p>
          <a:p>
            <a:pPr lvl="1"/>
            <a:r>
              <a:rPr lang="en-US" dirty="0" smtClean="0"/>
              <a:t>Ingesting RAW, GRD, and SLC products from ESA and NASA Sentinel Gateway</a:t>
            </a:r>
          </a:p>
          <a:p>
            <a:r>
              <a:rPr lang="en-US" dirty="0" smtClean="0"/>
              <a:t>New release of Vertex</a:t>
            </a:r>
          </a:p>
          <a:p>
            <a:pPr lvl="1"/>
            <a:r>
              <a:rPr lang="en-US" dirty="0" smtClean="0"/>
              <a:t>Improved usability, including easier searching and results filtering</a:t>
            </a:r>
          </a:p>
          <a:p>
            <a:pPr lvl="1"/>
            <a:r>
              <a:rPr lang="en-US" dirty="0" smtClean="0"/>
              <a:t>Updated libraries and removed many unneeded libraries – faster loading</a:t>
            </a:r>
          </a:p>
          <a:p>
            <a:pPr lvl="1"/>
            <a:r>
              <a:rPr lang="en-US" dirty="0" smtClean="0"/>
              <a:t>Integrated with NASA CMR</a:t>
            </a:r>
          </a:p>
          <a:p>
            <a:r>
              <a:rPr lang="en-US" dirty="0" smtClean="0"/>
              <a:t>Sentinel-1 data moved to the cloud</a:t>
            </a:r>
          </a:p>
          <a:p>
            <a:pPr lvl="1"/>
            <a:r>
              <a:rPr lang="en-US" dirty="0" smtClean="0"/>
              <a:t>New/Active data available from multiple locations</a:t>
            </a:r>
          </a:p>
          <a:p>
            <a:pPr lvl="1"/>
            <a:r>
              <a:rPr lang="en-US" dirty="0" smtClean="0"/>
              <a:t>Complete archive held at ASF DAAC in Fairbanks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710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Sentinel-1 Data Architecture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05" y="683578"/>
            <a:ext cx="6770484" cy="4459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031" y="2370818"/>
            <a:ext cx="1034672" cy="3992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6123" y="4558849"/>
            <a:ext cx="1034673" cy="46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3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coming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Getting Ready for NISAR (GRFN) project</a:t>
            </a:r>
          </a:p>
          <a:p>
            <a:pPr lvl="1"/>
            <a:r>
              <a:rPr lang="en-US" dirty="0" smtClean="0"/>
              <a:t>Joint project with NASA ESDIS and JPL/ARIA team</a:t>
            </a:r>
          </a:p>
          <a:p>
            <a:pPr lvl="1"/>
            <a:r>
              <a:rPr lang="en-US" dirty="0" smtClean="0"/>
              <a:t>Engineering project to move DAAC functions to NISAR scales</a:t>
            </a:r>
          </a:p>
          <a:p>
            <a:r>
              <a:rPr lang="en-US" dirty="0" smtClean="0"/>
              <a:t>Vertex improvements</a:t>
            </a:r>
          </a:p>
          <a:p>
            <a:pPr lvl="1"/>
            <a:r>
              <a:rPr lang="en-US" dirty="0" smtClean="0"/>
              <a:t>Various improvements planned based on user input and Blink UI study</a:t>
            </a:r>
          </a:p>
          <a:p>
            <a:pPr lvl="1"/>
            <a:r>
              <a:rPr lang="en-US" dirty="0" smtClean="0"/>
              <a:t>Send inputs to jclaurancelle@alaska.edu if you have things you want to see</a:t>
            </a:r>
          </a:p>
          <a:p>
            <a:r>
              <a:rPr lang="en-US" dirty="0" smtClean="0"/>
              <a:t>API Improvements</a:t>
            </a:r>
          </a:p>
          <a:p>
            <a:pPr lvl="1"/>
            <a:r>
              <a:rPr lang="en-US" dirty="0" smtClean="0"/>
              <a:t>Better </a:t>
            </a:r>
            <a:r>
              <a:rPr lang="en-US" dirty="0" err="1" smtClean="0"/>
              <a:t>InSAR</a:t>
            </a:r>
            <a:r>
              <a:rPr lang="en-US" dirty="0" smtClean="0"/>
              <a:t> support in the API (state vectors, baselines, …)</a:t>
            </a:r>
          </a:p>
        </p:txBody>
      </p:sp>
    </p:spTree>
    <p:extLst>
      <p:ext uri="{BB962C8B-B14F-4D97-AF65-F5344CB8AC3E}">
        <p14:creationId xmlns:p14="http://schemas.microsoft.com/office/powerpoint/2010/main" val="1255400164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114826</TotalTime>
  <Words>191</Words>
  <Application>Microsoft Macintosh PowerPoint</Application>
  <PresentationFormat>On-screen Show (16:9)</PresentationFormat>
  <Paragraphs>27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1_Default Design</vt:lpstr>
      <vt:lpstr>Custom Design</vt:lpstr>
      <vt:lpstr>PowerPoint Presentation</vt:lpstr>
      <vt:lpstr>Major Milestones</vt:lpstr>
      <vt:lpstr>Sentinel-1 Data Architecture</vt:lpstr>
      <vt:lpstr>Plans for coming year</vt:lpstr>
    </vt:vector>
  </TitlesOfParts>
  <Company>ASF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asf</dc:creator>
  <cp:lastModifiedBy>Scott</cp:lastModifiedBy>
  <cp:revision>902</cp:revision>
  <cp:lastPrinted>2015-01-22T19:57:18Z</cp:lastPrinted>
  <dcterms:created xsi:type="dcterms:W3CDTF">2003-10-28T22:14:06Z</dcterms:created>
  <dcterms:modified xsi:type="dcterms:W3CDTF">2016-12-14T01:57:52Z</dcterms:modified>
</cp:coreProperties>
</file>