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61" r:id="rId3"/>
    <p:sldId id="262" r:id="rId4"/>
    <p:sldId id="263" r:id="rId5"/>
    <p:sldId id="257" r:id="rId6"/>
    <p:sldId id="258" r:id="rId7"/>
    <p:sldId id="259" r:id="rId8"/>
    <p:sldId id="260"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lvl1pPr>
    <a:lvl2pPr marL="40639" marR="40639" indent="34290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lvl2pPr>
    <a:lvl3pPr marL="40639" marR="40639" indent="68580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lvl3pPr>
    <a:lvl4pPr marL="40639" marR="40639" indent="102870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lvl4pPr>
    <a:lvl5pPr marL="40639" marR="40639" indent="137160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lvl5pPr>
    <a:lvl6pPr marL="40639" marR="40639" indent="171450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lvl6pPr>
    <a:lvl7pPr marL="40639" marR="40639" indent="205740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lvl7pPr>
    <a:lvl8pPr marL="40639" marR="40639" indent="240030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lvl8pPr>
    <a:lvl9pPr marL="40639" marR="40639" indent="274320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525252"/>
        </a:fontRef>
        <a:srgbClr val="525252"/>
      </a:tcTxStyle>
      <a:tcStyle>
        <a:tcBdr>
          <a:left>
            <a:ln w="12700"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525252"/>
        </a:fontRef>
        <a:srgbClr val="525252"/>
      </a:tcTxStyle>
      <a:tcStyle>
        <a:tcBdr>
          <a:left>
            <a:ln w="28575"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firstCol>
    <a:lastRow>
      <a:tcTxStyle b="off" i="off">
        <a:fontRef idx="minor">
          <a:srgbClr val="525252"/>
        </a:fontRef>
        <a:srgbClr val="525252"/>
      </a:tcTxStyle>
      <a:tcStyle>
        <a:tcBdr>
          <a:left>
            <a:ln w="12700"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28575"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lastRow>
    <a:firstRow>
      <a:tcTxStyle b="off" i="off">
        <a:fontRef idx="minor">
          <a:srgbClr val="525252"/>
        </a:fontRef>
        <a:srgbClr val="525252"/>
      </a:tcTxStyle>
      <a:tcStyle>
        <a:tcBdr>
          <a:left>
            <a:ln w="12700" cap="flat">
              <a:solidFill>
                <a:srgbClr val="525252"/>
              </a:solidFill>
              <a:prstDash val="solid"/>
              <a:miter lim="400000"/>
            </a:ln>
          </a:left>
          <a:right>
            <a:ln w="12700" cap="flat">
              <a:solidFill>
                <a:srgbClr val="525252"/>
              </a:solidFill>
              <a:prstDash val="solid"/>
              <a:miter lim="400000"/>
            </a:ln>
          </a:right>
          <a:top>
            <a:ln w="28575"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2B2B2B"/>
        </a:fontRef>
        <a:srgbClr val="2B2B2B"/>
      </a:tcTxStyle>
      <a:tcStyle>
        <a:tcBdr>
          <a:left>
            <a:ln w="12700"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2B2B2B"/>
        </a:fontRef>
        <a:srgbClr val="2B2B2B"/>
      </a:tcTxStyle>
      <a:tcStyle>
        <a:tcBdr>
          <a:left>
            <a:ln w="28575"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firstCol>
    <a:lastRow>
      <a:tcTxStyle b="off" i="off">
        <a:fontRef idx="minor">
          <a:srgbClr val="2B2B2B"/>
        </a:fontRef>
        <a:srgbClr val="2B2B2B"/>
      </a:tcTxStyle>
      <a:tcStyle>
        <a:tcBdr>
          <a:left>
            <a:ln w="12700"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28575"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lastRow>
    <a:firstRow>
      <a:tcTxStyle b="off" i="off">
        <a:fontRef idx="minor">
          <a:srgbClr val="2B2B2B"/>
        </a:fontRef>
        <a:srgbClr val="2B2B2B"/>
      </a:tcTxStyle>
      <a:tcStyle>
        <a:tcBdr>
          <a:left>
            <a:ln w="12700" cap="flat">
              <a:solidFill>
                <a:srgbClr val="525252"/>
              </a:solidFill>
              <a:prstDash val="solid"/>
              <a:miter lim="400000"/>
            </a:ln>
          </a:left>
          <a:right>
            <a:ln w="12700" cap="flat">
              <a:solidFill>
                <a:srgbClr val="525252"/>
              </a:solidFill>
              <a:prstDash val="solid"/>
              <a:miter lim="400000"/>
            </a:ln>
          </a:right>
          <a:top>
            <a:ln w="28575"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inor">
          <a:srgbClr val="525252"/>
        </a:fontRef>
        <a:srgbClr val="525252"/>
      </a:tcTxStyle>
      <a:tcStyle>
        <a:tcBdr>
          <a:left>
            <a:ln w="12700"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525252"/>
        </a:fontRef>
        <a:srgbClr val="525252"/>
      </a:tcTxStyle>
      <a:tcStyle>
        <a:tcBdr>
          <a:left>
            <a:ln w="28575"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firstCol>
    <a:lastRow>
      <a:tcTxStyle b="off" i="off">
        <a:fontRef idx="minor">
          <a:srgbClr val="525252"/>
        </a:fontRef>
        <a:srgbClr val="525252"/>
      </a:tcTxStyle>
      <a:tcStyle>
        <a:tcBdr>
          <a:left>
            <a:ln w="12700"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28575"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lastRow>
    <a:firstRow>
      <a:tcTxStyle b="off" i="off">
        <a:fontRef idx="minor">
          <a:srgbClr val="525252"/>
        </a:fontRef>
        <a:srgbClr val="525252"/>
      </a:tcTxStyle>
      <a:tcStyle>
        <a:tcBdr>
          <a:left>
            <a:ln w="12700" cap="flat">
              <a:solidFill>
                <a:srgbClr val="525252"/>
              </a:solidFill>
              <a:prstDash val="solid"/>
              <a:miter lim="400000"/>
            </a:ln>
          </a:left>
          <a:right>
            <a:ln w="12700" cap="flat">
              <a:solidFill>
                <a:srgbClr val="525252"/>
              </a:solidFill>
              <a:prstDash val="solid"/>
              <a:miter lim="400000"/>
            </a:ln>
          </a:right>
          <a:top>
            <a:ln w="28575"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firstRow>
  </a:tblStyle>
  <a:tblStyle styleId="{BBFC77FB-9ED0-4EC9-95AA-A1379042E648}" styleName="">
    <a:tblBg/>
    <a:wholeTbl>
      <a:tcTxStyle b="off" i="off">
        <a:fontRef idx="minor">
          <a:srgbClr val="525252"/>
        </a:fontRef>
        <a:srgbClr val="525252"/>
      </a:tcTxStyle>
      <a:tcStyle>
        <a:tcBdr>
          <a:left>
            <a:ln w="12700"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525252"/>
        </a:fontRef>
        <a:srgbClr val="525252"/>
      </a:tcTxStyle>
      <a:tcStyle>
        <a:tcBdr>
          <a:left>
            <a:ln w="28575"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firstCol>
    <a:lastRow>
      <a:tcTxStyle b="off" i="off">
        <a:fontRef idx="minor">
          <a:srgbClr val="525252"/>
        </a:fontRef>
        <a:srgbClr val="525252"/>
      </a:tcTxStyle>
      <a:tcStyle>
        <a:tcBdr>
          <a:left>
            <a:ln w="12700" cap="flat">
              <a:solidFill>
                <a:srgbClr val="525252"/>
              </a:solidFill>
              <a:prstDash val="solid"/>
              <a:miter lim="400000"/>
            </a:ln>
          </a:left>
          <a:right>
            <a:ln w="12700" cap="flat">
              <a:solidFill>
                <a:srgbClr val="525252"/>
              </a:solidFill>
              <a:prstDash val="solid"/>
              <a:miter lim="400000"/>
            </a:ln>
          </a:right>
          <a:top>
            <a:ln w="12700" cap="flat">
              <a:solidFill>
                <a:srgbClr val="525252"/>
              </a:solidFill>
              <a:prstDash val="solid"/>
              <a:miter lim="400000"/>
            </a:ln>
          </a:top>
          <a:bottom>
            <a:ln w="28575"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lastRow>
    <a:firstRow>
      <a:tcTxStyle b="off" i="off">
        <a:fontRef idx="minor">
          <a:srgbClr val="525252"/>
        </a:fontRef>
        <a:srgbClr val="525252"/>
      </a:tcTxStyle>
      <a:tcStyle>
        <a:tcBdr>
          <a:left>
            <a:ln w="12700" cap="flat">
              <a:solidFill>
                <a:srgbClr val="525252"/>
              </a:solidFill>
              <a:prstDash val="solid"/>
              <a:miter lim="400000"/>
            </a:ln>
          </a:left>
          <a:right>
            <a:ln w="12700" cap="flat">
              <a:solidFill>
                <a:srgbClr val="525252"/>
              </a:solidFill>
              <a:prstDash val="solid"/>
              <a:miter lim="400000"/>
            </a:ln>
          </a:right>
          <a:top>
            <a:ln w="28575" cap="flat">
              <a:solidFill>
                <a:srgbClr val="525252"/>
              </a:solidFill>
              <a:prstDash val="solid"/>
              <a:miter lim="400000"/>
            </a:ln>
          </a:top>
          <a:bottom>
            <a:ln w="12700" cap="flat">
              <a:solidFill>
                <a:srgbClr val="525252"/>
              </a:solidFill>
              <a:prstDash val="solid"/>
              <a:miter lim="400000"/>
            </a:ln>
          </a:bottom>
          <a:insideH>
            <a:ln w="12700" cap="flat">
              <a:solidFill>
                <a:srgbClr val="525252"/>
              </a:solidFill>
              <a:prstDash val="solid"/>
              <a:miter lim="400000"/>
            </a:ln>
          </a:insideH>
          <a:insideV>
            <a:ln w="12700" cap="flat">
              <a:solidFill>
                <a:srgbClr val="525252"/>
              </a:solidFill>
              <a:prstDash val="solid"/>
              <a:miter lim="400000"/>
            </a:ln>
          </a:insideV>
        </a:tcBdr>
        <a:fill>
          <a:solidFill>
            <a:srgbClr val="000000">
              <a:alpha val="25000"/>
            </a:srgbClr>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792" y="-136"/>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xfrm>
            <a:off x="1143000" y="685800"/>
            <a:ext cx="4572000" cy="3429000"/>
          </a:xfrm>
          <a:prstGeom prst="rect">
            <a:avLst/>
          </a:prstGeom>
        </p:spPr>
        <p:txBody>
          <a:bodyPr/>
          <a:lstStyle/>
          <a:p>
            <a:endParaRPr/>
          </a:p>
        </p:txBody>
      </p:sp>
      <p:sp>
        <p:nvSpPr>
          <p:cNvPr id="65" name="Shape 6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20111184"/>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defRPr/>
            </a:pPr>
            <a:r>
              <a:rPr lang="en-US" dirty="0" smtClean="0">
                <a:latin typeface="Calibri" charset="0"/>
              </a:rPr>
              <a:t>Note:</a:t>
            </a:r>
          </a:p>
          <a:p>
            <a:pPr marL="171450" indent="-171450" eaLnBrk="1" hangingPunct="1">
              <a:spcBef>
                <a:spcPct val="0"/>
              </a:spcBef>
              <a:buFontTx/>
              <a:buChar char="-"/>
              <a:defRPr/>
            </a:pPr>
            <a:r>
              <a:rPr lang="en-US" dirty="0" smtClean="0">
                <a:latin typeface="Calibri" charset="0"/>
              </a:rPr>
              <a:t>CSK and RS2 are Supersites collections, so potentially anyone can access those data after contacting the Supersites </a:t>
            </a:r>
            <a:r>
              <a:rPr lang="en-US" dirty="0" err="1" smtClean="0">
                <a:latin typeface="Calibri" charset="0"/>
              </a:rPr>
              <a:t>PoC</a:t>
            </a:r>
            <a:r>
              <a:rPr lang="en-US" dirty="0" smtClean="0">
                <a:latin typeface="Calibri" charset="0"/>
              </a:rPr>
              <a:t>. </a:t>
            </a:r>
          </a:p>
          <a:p>
            <a:pPr marL="171450" indent="-171450" eaLnBrk="1" hangingPunct="1">
              <a:spcBef>
                <a:spcPct val="0"/>
              </a:spcBef>
              <a:buFontTx/>
              <a:buChar char="-"/>
              <a:defRPr/>
            </a:pPr>
            <a:r>
              <a:rPr lang="en-US" dirty="0" smtClean="0">
                <a:latin typeface="Calibri" charset="0"/>
              </a:rPr>
              <a:t>Radarsat-1 STF swath have been converted into CEOS format as swaths and the irregular frames were removed</a:t>
            </a:r>
          </a:p>
          <a:p>
            <a:endParaRPr lang="en-US" dirty="0"/>
          </a:p>
        </p:txBody>
      </p:sp>
    </p:spTree>
    <p:extLst>
      <p:ext uri="{BB962C8B-B14F-4D97-AF65-F5344CB8AC3E}">
        <p14:creationId xmlns:p14="http://schemas.microsoft.com/office/powerpoint/2010/main" val="63119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dirty="0" smtClean="0"/>
              <a:t>community needs to write archive proposals to acquire these data for the UNAVCO archive.</a:t>
            </a:r>
          </a:p>
          <a:p>
            <a:endParaRPr lang="en-US" dirty="0"/>
          </a:p>
        </p:txBody>
      </p:sp>
    </p:spTree>
    <p:extLst>
      <p:ext uri="{BB962C8B-B14F-4D97-AF65-F5344CB8AC3E}">
        <p14:creationId xmlns:p14="http://schemas.microsoft.com/office/powerpoint/2010/main" val="319358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endParaRPr/>
          </a:p>
        </p:txBody>
      </p:sp>
      <p:sp>
        <p:nvSpPr>
          <p:cNvPr id="92" name="Shape 92"/>
          <p:cNvSpPr>
            <a:spLocks noGrp="1"/>
          </p:cNvSpPr>
          <p:nvPr>
            <p:ph type="body" sz="quarter" idx="1"/>
          </p:nvPr>
        </p:nvSpPr>
        <p:spPr>
          <a:prstGeom prst="rect">
            <a:avLst/>
          </a:prstGeom>
        </p:spPr>
        <p:txBody>
          <a:bodyPr/>
          <a:lstStyle/>
          <a:p>
            <a:pPr>
              <a:defRPr sz="1200">
                <a:latin typeface="Helvetica"/>
                <a:ea typeface="Helvetica"/>
                <a:cs typeface="Helvetica"/>
                <a:sym typeface="Helvetica"/>
              </a:defRPr>
            </a:pPr>
            <a:r>
              <a:t>Under the NASA-funded seamless SAR archive (SSARA) project (Figure 1) led by UNAVCO [Baker et al., 2014], a user-contributed InSAR archive for interferograms, time series, and other derived data products has been developed at UNAVCO. The InSAR archive is based on a standard HDF5 data format and provides storage, distribution, and sharing of research results within the geodesy community.  The hierarchical data format release 5 (HDF5) [HDF Group, 2014] is the preferred format for InSAR data products because it provides a more robust set of features for storing data. HDF5 has been adopted by the Alaska Satellite Facility (ASF) and is also used in InSAR time series analysis software packages such as GIAnT from Caltech [Agram et al., 2013]. When dealing with a single geocoded interferogram, netCDF or HDF5 work equally well for storing the data. With more complicated scenarios such as stacks of interferograms or distribution of both geocoded and radar geometry interferograms, the hierarchical data features of HDF5 become important, in particular the ability to create groups within a single HDF5 file. The standard HDF5 data products (Figure 2) provide all the necessary datasets and relevant metadata in a single file for distribution. Support for reading and writing HDF5 is available in many programming languages (C/C++, Fortran, Python, Java), and Matlab versions 7.3 and higher use an HDF5-based format for their MAT-file storage, thus providing native reading and writing of HDF5 files.</a:t>
            </a:r>
          </a:p>
          <a:p>
            <a:pPr>
              <a:defRPr sz="1200">
                <a:latin typeface="Helvetica"/>
                <a:ea typeface="Helvetica"/>
                <a:cs typeface="Helvetica"/>
                <a:sym typeface="Helvetica"/>
              </a:defRPr>
            </a:pPr>
            <a:endParaRPr/>
          </a:p>
          <a:p>
            <a:pPr>
              <a:defRPr sz="1200">
                <a:latin typeface="Helvetica"/>
                <a:ea typeface="Helvetica"/>
                <a:cs typeface="Helvetica"/>
                <a:sym typeface="Helvetica"/>
              </a:defRPr>
            </a:pPr>
            <a:r>
              <a:t>HDF5 layout for an interferogram data product.  The HDF5 data products in the UNAVCO InSAR archive are organized into groups with datasets contained within each group. Metadata is stored as attributes at the root level and have a set of required attribute names, but additional metadata can be assigned to the groups or datasets as well. A similar stucture is used for LOS velocties and LOS time series data products.</a:t>
            </a:r>
          </a:p>
          <a:p>
            <a:pPr>
              <a:defRPr sz="1200">
                <a:latin typeface="Helvetica"/>
                <a:ea typeface="Helvetica"/>
                <a:cs typeface="Helvetica"/>
                <a:sym typeface="Helvetica"/>
              </a:defRPr>
            </a:pPr>
            <a:endParaRPr/>
          </a:p>
          <a:p>
            <a:pPr>
              <a:defRPr sz="1200">
                <a:latin typeface="Helvetica"/>
                <a:ea typeface="Helvetica"/>
                <a:cs typeface="Helvetica"/>
                <a:sym typeface="Helvetica"/>
              </a:defRPr>
            </a:pPr>
            <a:r>
              <a:t>InSAR product archive web interface.  The API has a basic browsable web interface that lists InSAR products and, if users are authenticated, allows for submission of products to the archive.  A basic map interface is available that shows locations of interferograms with enhanced functionality planned for future development.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pPr>
              <a:defRPr sz="1200">
                <a:latin typeface="Helvetica"/>
                <a:ea typeface="Helvetica"/>
                <a:cs typeface="Helvetica"/>
                <a:sym typeface="Helvetica"/>
              </a:defRPr>
            </a:pPr>
            <a:r>
              <a:t>Under the NASA-funded seamless SAR archive (SSARA) project (Figure 1) led by UNAVCO [Baker et al., 2014], a user-contributed InSAR archive for interferograms, time series, and other derived data products has been developed at UNAVCO. The InSAR archive is based on a standard HDF5 data format and provides storage, distribution, and sharing of research results within the geodesy community.  The hierarchical data format release 5 (HDF5) [HDF Group, 2014] is the preferred format for InSAR data products because it provides a more robust set of features for storing data. HDF5 has been adopted by the Alaska Satellite Facility (ASF) and is also used in InSAR time series analysis software packages such as GIAnT from Caltech [Agram et al., 2013]. When dealing with a single geocoded interferogram, netCDF or HDF5 work equally well for storing the data. With more complicated scenarios such as stacks of interferograms or distribution of both geocoded and radar geometry interferograms, the hierarchical data features of HDF5 become important, in particular the ability to create groups within a single HDF5 file. The standard HDF5 data products (Figure 2) provide all the necessary datasets and relevant metadata in a single file for distribution. Support for reading and writing HDF5 is available in many programming languages (C/C++, Fortran, Python, Java), and Matlab versions 7.3 and higher use an HDF5-based format for their MAT-file storage, thus providing native reading and writing of HDF5 files.</a:t>
            </a:r>
          </a:p>
          <a:p>
            <a:pPr>
              <a:defRPr sz="1200">
                <a:latin typeface="Helvetica"/>
                <a:ea typeface="Helvetica"/>
                <a:cs typeface="Helvetica"/>
                <a:sym typeface="Helvetica"/>
              </a:defRPr>
            </a:pPr>
            <a:endParaRPr/>
          </a:p>
          <a:p>
            <a:pPr>
              <a:defRPr sz="1200">
                <a:latin typeface="Helvetica"/>
                <a:ea typeface="Helvetica"/>
                <a:cs typeface="Helvetica"/>
                <a:sym typeface="Helvetica"/>
              </a:defRPr>
            </a:pPr>
            <a:r>
              <a:t>HDF5 layout for an interferogram data product.  The HDF5 data products in the UNAVCO InSAR archive are organized into groups with datasets contained within each group. Metadata is stored as attributes at the root level and have a set of required attribute names, but additional metadata can be assigned to the groups or datasets as well. A similar stucture is used for LOS velocties and LOS time series data products.</a:t>
            </a:r>
          </a:p>
          <a:p>
            <a:pPr>
              <a:defRPr sz="1200">
                <a:latin typeface="Helvetica"/>
                <a:ea typeface="Helvetica"/>
                <a:cs typeface="Helvetica"/>
                <a:sym typeface="Helvetica"/>
              </a:defRPr>
            </a:pPr>
            <a:endParaRPr/>
          </a:p>
          <a:p>
            <a:pPr>
              <a:defRPr sz="1200">
                <a:latin typeface="Helvetica"/>
                <a:ea typeface="Helvetica"/>
                <a:cs typeface="Helvetica"/>
                <a:sym typeface="Helvetica"/>
              </a:defRPr>
            </a:pPr>
            <a:r>
              <a:t>InSAR product archive web interface.  The API has a basic browsable web interface that lists InSAR products and, if users are authenticated, allows for submission of products to the archive.  A basic map interface is available that shows locations of interferograms with enhanced functionality planned for future development.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pPr>
              <a:defRPr sz="1200">
                <a:latin typeface="Helvetica"/>
                <a:ea typeface="Helvetica"/>
                <a:cs typeface="Helvetica"/>
                <a:sym typeface="Helvetica"/>
              </a:defRPr>
            </a:pPr>
            <a:r>
              <a:t>Under the NASA-funded seamless SAR archive (SSARA) project (Figure 1) led by UNAVCO [Baker et al., 2014], a user-contributed InSAR archive for interferograms, time series, and other derived data products has been developed at UNAVCO. The InSAR archive is based on a standard HDF5 data format and provides storage, distribution, and sharing of research results within the geodesy community.  The hierarchical data format release 5 (HDF5) [HDF Group, 2014] is the preferred format for InSAR data products because it provides a more robust set of features for storing data. HDF5 has been adopted by the Alaska Satellite Facility (ASF) and is also used in InSAR time series analysis software packages such as GIAnT from Caltech [Agram et al., 2013]. When dealing with a single geocoded interferogram, netCDF or HDF5 work equally well for storing the data. With more complicated scenarios such as stacks of interferograms or distribution of both geocoded and radar geometry interferograms, the hierarchical data features of HDF5 become important, in particular the ability to create groups within a single HDF5 file. The standard HDF5 data products (Figure 2) provide all the necessary datasets and relevant metadata in a single file for distribution. Support for reading and writing HDF5 is available in many programming languages (C/C++, Fortran, Python, Java), and Matlab versions 7.3 and higher use an HDF5-based format for their MAT-file storage, thus providing native reading and writing of HDF5 files.</a:t>
            </a:r>
          </a:p>
          <a:p>
            <a:pPr>
              <a:defRPr sz="1200">
                <a:latin typeface="Helvetica"/>
                <a:ea typeface="Helvetica"/>
                <a:cs typeface="Helvetica"/>
                <a:sym typeface="Helvetica"/>
              </a:defRPr>
            </a:pPr>
            <a:endParaRPr/>
          </a:p>
          <a:p>
            <a:pPr>
              <a:defRPr sz="1200">
                <a:latin typeface="Helvetica"/>
                <a:ea typeface="Helvetica"/>
                <a:cs typeface="Helvetica"/>
                <a:sym typeface="Helvetica"/>
              </a:defRPr>
            </a:pPr>
            <a:r>
              <a:t>HDF5 layout for an interferogram data product.  The HDF5 data products in the UNAVCO InSAR archive are organized into groups with datasets contained within each group. Metadata is stored as attributes at the root level and have a set of required attribute names, but additional metadata can be assigned to the groups or datasets as well. A similar stucture is used for LOS velocties and LOS time series data products.</a:t>
            </a:r>
          </a:p>
          <a:p>
            <a:pPr>
              <a:defRPr sz="1200">
                <a:latin typeface="Helvetica"/>
                <a:ea typeface="Helvetica"/>
                <a:cs typeface="Helvetica"/>
                <a:sym typeface="Helvetica"/>
              </a:defRPr>
            </a:pPr>
            <a:endParaRPr/>
          </a:p>
          <a:p>
            <a:pPr>
              <a:defRPr sz="1200">
                <a:latin typeface="Helvetica"/>
                <a:ea typeface="Helvetica"/>
                <a:cs typeface="Helvetica"/>
                <a:sym typeface="Helvetica"/>
              </a:defRPr>
            </a:pPr>
            <a:r>
              <a:t>InSAR product archive web interface.  The API has a basic browsable web interface that lists InSAR products and, if users are authenticated, allows for submission of products to the archive.  A basic map interface is available that shows locations of interferograms with enhanced functionality planned for future development.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r>
              <a:t>Title Text</a:t>
            </a: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22" name="image.png"/>
          <p:cNvPicPr>
            <a:picLocks/>
          </p:cNvPicPr>
          <p:nvPr/>
        </p:nvPicPr>
        <p:blipFill>
          <a:blip r:embed="rId2">
            <a:extLst/>
          </a:blip>
          <a:stretch>
            <a:fillRect/>
          </a:stretch>
        </p:blipFill>
        <p:spPr>
          <a:xfrm>
            <a:off x="-901700" y="-66675"/>
            <a:ext cx="31800800" cy="2428875"/>
          </a:xfrm>
          <a:prstGeom prst="rect">
            <a:avLst/>
          </a:prstGeom>
          <a:ln w="12700">
            <a:miter lim="400000"/>
          </a:ln>
        </p:spPr>
      </p:pic>
      <p:pic>
        <p:nvPicPr>
          <p:cNvPr id="23" name="image.png"/>
          <p:cNvPicPr>
            <a:picLocks/>
          </p:cNvPicPr>
          <p:nvPr/>
        </p:nvPicPr>
        <p:blipFill>
          <a:blip r:embed="rId3">
            <a:extLst/>
          </a:blip>
          <a:stretch>
            <a:fillRect/>
          </a:stretch>
        </p:blipFill>
        <p:spPr>
          <a:xfrm>
            <a:off x="252412" y="419100"/>
            <a:ext cx="3125788" cy="698500"/>
          </a:xfrm>
          <a:prstGeom prst="rect">
            <a:avLst/>
          </a:prstGeom>
          <a:ln w="12700">
            <a:miter lim="400000"/>
          </a:ln>
        </p:spPr>
      </p:pic>
      <p:sp>
        <p:nvSpPr>
          <p:cNvPr id="24" name="Shape 24"/>
          <p:cNvSpPr>
            <a:spLocks noGrp="1"/>
          </p:cNvSpPr>
          <p:nvPr>
            <p:ph type="title"/>
          </p:nvPr>
        </p:nvSpPr>
        <p:spPr>
          <a:xfrm>
            <a:off x="6400800" y="774700"/>
            <a:ext cx="17805400" cy="2176693"/>
          </a:xfrm>
          <a:prstGeom prst="rect">
            <a:avLst/>
          </a:prstGeom>
        </p:spPr>
        <p:txBody>
          <a:bodyPr/>
          <a:lstStyle>
            <a:lvl1pPr>
              <a:defRPr sz="6500"/>
            </a:lvl1pPr>
          </a:lstStyle>
          <a:p>
            <a:r>
              <a:t>Title Text</a:t>
            </a:r>
          </a:p>
        </p:txBody>
      </p:sp>
      <p:sp>
        <p:nvSpPr>
          <p:cNvPr id="25" name="Shape 25"/>
          <p:cNvSpPr>
            <a:spLocks noGrp="1"/>
          </p:cNvSpPr>
          <p:nvPr>
            <p:ph type="body" idx="1"/>
          </p:nvPr>
        </p:nvSpPr>
        <p:spPr>
          <a:xfrm>
            <a:off x="800100" y="2697066"/>
            <a:ext cx="23050500" cy="10493569"/>
          </a:xfrm>
          <a:prstGeom prst="rect">
            <a:avLst/>
          </a:prstGeom>
        </p:spPr>
        <p:txBody>
          <a:bodyPr lIns="63500" tIns="63500" rIns="63500" bIns="63500" anchor="ctr"/>
          <a:lstStyle>
            <a:lvl1pPr marL="406400" marR="0" indent="-406400" algn="l">
              <a:spcBef>
                <a:spcPts val="5300"/>
              </a:spcBef>
              <a:buSzPct val="81000"/>
              <a:buChar char="•"/>
              <a:defRPr>
                <a:solidFill>
                  <a:srgbClr val="2B2B2B"/>
                </a:solidFill>
                <a:uFill>
                  <a:solidFill>
                    <a:srgbClr val="2B2B2B"/>
                  </a:solidFill>
                </a:uFill>
              </a:defRPr>
            </a:lvl1pPr>
            <a:lvl2pPr marL="850900" marR="0" indent="-406400" algn="l">
              <a:spcBef>
                <a:spcPts val="5300"/>
              </a:spcBef>
              <a:buSzPct val="81000"/>
              <a:buChar char="•"/>
              <a:defRPr>
                <a:solidFill>
                  <a:srgbClr val="2B2B2B"/>
                </a:solidFill>
                <a:uFill>
                  <a:solidFill>
                    <a:srgbClr val="2B2B2B"/>
                  </a:solidFill>
                </a:uFill>
              </a:defRPr>
            </a:lvl2pPr>
            <a:lvl3pPr marL="1358900" marR="0" indent="-406400" algn="l">
              <a:spcBef>
                <a:spcPts val="5300"/>
              </a:spcBef>
              <a:buSzPct val="81000"/>
              <a:buChar char="•"/>
              <a:defRPr>
                <a:solidFill>
                  <a:srgbClr val="2B2B2B"/>
                </a:solidFill>
                <a:uFill>
                  <a:solidFill>
                    <a:srgbClr val="2B2B2B"/>
                  </a:solidFill>
                </a:uFill>
              </a:defRPr>
            </a:lvl3pPr>
            <a:lvl4pPr marL="1866900" marR="0" indent="-406400" algn="l">
              <a:spcBef>
                <a:spcPts val="5300"/>
              </a:spcBef>
              <a:buSzPct val="81000"/>
              <a:buChar char="•"/>
              <a:defRPr>
                <a:solidFill>
                  <a:srgbClr val="2B2B2B"/>
                </a:solidFill>
                <a:uFill>
                  <a:solidFill>
                    <a:srgbClr val="2B2B2B"/>
                  </a:solidFill>
                </a:uFill>
              </a:defRPr>
            </a:lvl4pPr>
            <a:lvl5pPr marL="2374900" marR="0" indent="-406400" algn="l">
              <a:spcBef>
                <a:spcPts val="5300"/>
              </a:spcBef>
              <a:buSzPct val="81000"/>
              <a:buChar char="•"/>
              <a:defRPr>
                <a:solidFill>
                  <a:srgbClr val="2B2B2B"/>
                </a:solidFill>
                <a:uFill>
                  <a:solidFill>
                    <a:srgbClr val="2B2B2B"/>
                  </a:solidFill>
                </a:uFill>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33" name="image.png"/>
          <p:cNvPicPr>
            <a:picLocks/>
          </p:cNvPicPr>
          <p:nvPr/>
        </p:nvPicPr>
        <p:blipFill>
          <a:blip r:embed="rId2">
            <a:extLst/>
          </a:blip>
          <a:stretch>
            <a:fillRect/>
          </a:stretch>
        </p:blipFill>
        <p:spPr>
          <a:xfrm>
            <a:off x="-901700" y="-66675"/>
            <a:ext cx="31800800" cy="2428875"/>
          </a:xfrm>
          <a:prstGeom prst="rect">
            <a:avLst/>
          </a:prstGeom>
          <a:ln w="12700">
            <a:miter lim="400000"/>
          </a:ln>
        </p:spPr>
      </p:pic>
      <p:pic>
        <p:nvPicPr>
          <p:cNvPr id="34" name="image.png"/>
          <p:cNvPicPr>
            <a:picLocks/>
          </p:cNvPicPr>
          <p:nvPr/>
        </p:nvPicPr>
        <p:blipFill>
          <a:blip r:embed="rId3">
            <a:extLst/>
          </a:blip>
          <a:stretch>
            <a:fillRect/>
          </a:stretch>
        </p:blipFill>
        <p:spPr>
          <a:xfrm>
            <a:off x="252412" y="419100"/>
            <a:ext cx="3125788" cy="698500"/>
          </a:xfrm>
          <a:prstGeom prst="rect">
            <a:avLst/>
          </a:prstGeom>
          <a:ln w="12700">
            <a:miter lim="400000"/>
          </a:ln>
        </p:spPr>
      </p:pic>
      <p:sp>
        <p:nvSpPr>
          <p:cNvPr id="35" name="Shape 35"/>
          <p:cNvSpPr>
            <a:spLocks noGrp="1"/>
          </p:cNvSpPr>
          <p:nvPr>
            <p:ph type="title"/>
          </p:nvPr>
        </p:nvSpPr>
        <p:spPr>
          <a:xfrm>
            <a:off x="7442200" y="0"/>
            <a:ext cx="16281400" cy="2451100"/>
          </a:xfrm>
          <a:prstGeom prst="rect">
            <a:avLst/>
          </a:prstGeom>
        </p:spPr>
        <p:txBody>
          <a:bodyPr anchor="ctr"/>
          <a:lstStyle>
            <a:lvl1pPr>
              <a:defRPr sz="8000"/>
            </a:lvl1pPr>
          </a:lstStyle>
          <a:p>
            <a:r>
              <a:t>Title Text</a:t>
            </a: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amp; Image">
    <p:spTree>
      <p:nvGrpSpPr>
        <p:cNvPr id="1" name=""/>
        <p:cNvGrpSpPr/>
        <p:nvPr/>
      </p:nvGrpSpPr>
      <p:grpSpPr>
        <a:xfrm>
          <a:off x="0" y="0"/>
          <a:ext cx="0" cy="0"/>
          <a:chOff x="0" y="0"/>
          <a:chExt cx="0" cy="0"/>
        </a:xfrm>
      </p:grpSpPr>
      <p:pic>
        <p:nvPicPr>
          <p:cNvPr id="43" name="image.png"/>
          <p:cNvPicPr>
            <a:picLocks/>
          </p:cNvPicPr>
          <p:nvPr/>
        </p:nvPicPr>
        <p:blipFill>
          <a:blip r:embed="rId2">
            <a:extLst/>
          </a:blip>
          <a:stretch>
            <a:fillRect/>
          </a:stretch>
        </p:blipFill>
        <p:spPr>
          <a:xfrm>
            <a:off x="-901700" y="-66675"/>
            <a:ext cx="31800800" cy="2428875"/>
          </a:xfrm>
          <a:prstGeom prst="rect">
            <a:avLst/>
          </a:prstGeom>
          <a:ln w="12700">
            <a:miter lim="400000"/>
          </a:ln>
        </p:spPr>
      </p:pic>
      <p:pic>
        <p:nvPicPr>
          <p:cNvPr id="44" name="image.png"/>
          <p:cNvPicPr>
            <a:picLocks/>
          </p:cNvPicPr>
          <p:nvPr/>
        </p:nvPicPr>
        <p:blipFill>
          <a:blip r:embed="rId3">
            <a:extLst/>
          </a:blip>
          <a:stretch>
            <a:fillRect/>
          </a:stretch>
        </p:blipFill>
        <p:spPr>
          <a:xfrm>
            <a:off x="252412" y="419100"/>
            <a:ext cx="3125788" cy="698500"/>
          </a:xfrm>
          <a:prstGeom prst="rect">
            <a:avLst/>
          </a:prstGeom>
          <a:ln w="12700">
            <a:miter lim="400000"/>
          </a:ln>
        </p:spPr>
      </p:pic>
      <p:sp>
        <p:nvSpPr>
          <p:cNvPr id="45" name="Shape 45"/>
          <p:cNvSpPr>
            <a:spLocks noGrp="1"/>
          </p:cNvSpPr>
          <p:nvPr>
            <p:ph type="title"/>
          </p:nvPr>
        </p:nvSpPr>
        <p:spPr>
          <a:xfrm>
            <a:off x="6400800" y="774700"/>
            <a:ext cx="17805400" cy="2037020"/>
          </a:xfrm>
          <a:prstGeom prst="rect">
            <a:avLst/>
          </a:prstGeom>
        </p:spPr>
        <p:txBody>
          <a:bodyPr/>
          <a:lstStyle>
            <a:lvl1pPr>
              <a:defRPr sz="8000"/>
            </a:lvl1pPr>
          </a:lstStyle>
          <a:p>
            <a:r>
              <a:t>Title Text</a:t>
            </a:r>
          </a:p>
        </p:txBody>
      </p:sp>
      <p:sp>
        <p:nvSpPr>
          <p:cNvPr id="46" name="Shape 46"/>
          <p:cNvSpPr>
            <a:spLocks noGrp="1"/>
          </p:cNvSpPr>
          <p:nvPr>
            <p:ph type="body" sz="half" idx="1"/>
          </p:nvPr>
        </p:nvSpPr>
        <p:spPr>
          <a:xfrm>
            <a:off x="800100" y="2811719"/>
            <a:ext cx="8686800" cy="10264262"/>
          </a:xfrm>
          <a:prstGeom prst="rect">
            <a:avLst/>
          </a:prstGeom>
        </p:spPr>
        <p:txBody>
          <a:bodyPr lIns="63500" tIns="63500" rIns="63500" bIns="63500" anchor="ctr"/>
          <a:lstStyle>
            <a:lvl1pPr marL="406400" marR="0" indent="-406400" algn="l">
              <a:spcBef>
                <a:spcPts val="5300"/>
              </a:spcBef>
              <a:buSzPct val="81000"/>
              <a:buChar char="•"/>
              <a:defRPr sz="3800"/>
            </a:lvl1pPr>
            <a:lvl2pPr marL="850900" marR="0" indent="-406400" algn="l">
              <a:spcBef>
                <a:spcPts val="5300"/>
              </a:spcBef>
              <a:buSzPct val="81000"/>
              <a:buChar char="•"/>
              <a:defRPr sz="3800"/>
            </a:lvl2pPr>
            <a:lvl3pPr marL="1358900" marR="0" indent="-406400" algn="l">
              <a:spcBef>
                <a:spcPts val="5300"/>
              </a:spcBef>
              <a:buSzPct val="81000"/>
              <a:buChar char="•"/>
              <a:defRPr sz="3800"/>
            </a:lvl3pPr>
            <a:lvl4pPr marL="1866900" marR="0" indent="-406400" algn="l">
              <a:spcBef>
                <a:spcPts val="5300"/>
              </a:spcBef>
              <a:buSzPct val="81000"/>
              <a:buChar char="•"/>
              <a:defRPr sz="3800"/>
            </a:lvl4pPr>
            <a:lvl5pPr marL="2374900" marR="0" indent="-406400" algn="l">
              <a:spcBef>
                <a:spcPts val="5300"/>
              </a:spcBef>
              <a:buSzPct val="81000"/>
              <a:buChar char="•"/>
              <a:defRPr sz="3800"/>
            </a:lvl5p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54" name="image.png"/>
          <p:cNvPicPr>
            <a:picLocks/>
          </p:cNvPicPr>
          <p:nvPr/>
        </p:nvPicPr>
        <p:blipFill>
          <a:blip r:embed="rId2">
            <a:extLst/>
          </a:blip>
          <a:stretch>
            <a:fillRect/>
          </a:stretch>
        </p:blipFill>
        <p:spPr>
          <a:xfrm>
            <a:off x="-901700" y="-66675"/>
            <a:ext cx="31800800" cy="2428875"/>
          </a:xfrm>
          <a:prstGeom prst="rect">
            <a:avLst/>
          </a:prstGeom>
          <a:ln w="12700">
            <a:miter lim="400000"/>
          </a:ln>
        </p:spPr>
      </p:pic>
      <p:pic>
        <p:nvPicPr>
          <p:cNvPr id="55" name="image.png"/>
          <p:cNvPicPr>
            <a:picLocks/>
          </p:cNvPicPr>
          <p:nvPr/>
        </p:nvPicPr>
        <p:blipFill>
          <a:blip r:embed="rId3">
            <a:extLst/>
          </a:blip>
          <a:stretch>
            <a:fillRect/>
          </a:stretch>
        </p:blipFill>
        <p:spPr>
          <a:xfrm>
            <a:off x="252412" y="419100"/>
            <a:ext cx="3125788" cy="698500"/>
          </a:xfrm>
          <a:prstGeom prst="rect">
            <a:avLst/>
          </a:prstGeom>
          <a:ln w="12700">
            <a:miter lim="400000"/>
          </a:ln>
        </p:spPr>
      </p:pic>
      <p:sp>
        <p:nvSpPr>
          <p:cNvPr id="56" name="Shape 56"/>
          <p:cNvSpPr>
            <a:spLocks noGrp="1"/>
          </p:cNvSpPr>
          <p:nvPr>
            <p:ph type="title"/>
          </p:nvPr>
        </p:nvSpPr>
        <p:spPr>
          <a:xfrm>
            <a:off x="6400800" y="774700"/>
            <a:ext cx="17805400" cy="2176693"/>
          </a:xfrm>
          <a:prstGeom prst="rect">
            <a:avLst/>
          </a:prstGeom>
        </p:spPr>
        <p:txBody>
          <a:bodyPr/>
          <a:lstStyle>
            <a:lvl1pPr>
              <a:defRPr sz="6500"/>
            </a:lvl1pPr>
          </a:lstStyle>
          <a:p>
            <a:r>
              <a:t>Title Text</a:t>
            </a:r>
          </a:p>
        </p:txBody>
      </p:sp>
      <p:sp>
        <p:nvSpPr>
          <p:cNvPr id="57" name="Shape 57"/>
          <p:cNvSpPr>
            <a:spLocks noGrp="1"/>
          </p:cNvSpPr>
          <p:nvPr>
            <p:ph type="body" idx="1"/>
          </p:nvPr>
        </p:nvSpPr>
        <p:spPr>
          <a:xfrm>
            <a:off x="800100" y="2697066"/>
            <a:ext cx="23050500" cy="10493569"/>
          </a:xfrm>
          <a:prstGeom prst="rect">
            <a:avLst/>
          </a:prstGeom>
        </p:spPr>
        <p:txBody>
          <a:bodyPr lIns="63500" tIns="63500" rIns="63500" bIns="63500" anchor="ctr"/>
          <a:lstStyle>
            <a:lvl1pPr marL="406400" marR="0" indent="-406400" algn="l">
              <a:spcBef>
                <a:spcPts val="5300"/>
              </a:spcBef>
              <a:buClr>
                <a:srgbClr val="2B2B2B"/>
              </a:buClr>
              <a:buSzPct val="81000"/>
              <a:buFont typeface="Gill Sans Light"/>
              <a:buChar char="•"/>
              <a:defRPr>
                <a:solidFill>
                  <a:srgbClr val="2B2B2B"/>
                </a:solidFill>
                <a:uFill>
                  <a:solidFill>
                    <a:srgbClr val="2B2B2B"/>
                  </a:solidFill>
                </a:uFill>
              </a:defRPr>
            </a:lvl1pPr>
            <a:lvl2pPr marL="850900" marR="0" indent="-406400" algn="l">
              <a:spcBef>
                <a:spcPts val="5300"/>
              </a:spcBef>
              <a:buClr>
                <a:srgbClr val="2B2B2B"/>
              </a:buClr>
              <a:buSzPct val="81000"/>
              <a:buFont typeface="Gill Sans Light"/>
              <a:buChar char="•"/>
              <a:defRPr>
                <a:solidFill>
                  <a:srgbClr val="2B2B2B"/>
                </a:solidFill>
                <a:uFill>
                  <a:solidFill>
                    <a:srgbClr val="2B2B2B"/>
                  </a:solidFill>
                </a:uFill>
              </a:defRPr>
            </a:lvl2pPr>
            <a:lvl3pPr marL="1358900" marR="0" indent="-406400" algn="l">
              <a:spcBef>
                <a:spcPts val="5300"/>
              </a:spcBef>
              <a:buClr>
                <a:srgbClr val="2B2B2B"/>
              </a:buClr>
              <a:buSzPct val="81000"/>
              <a:buFont typeface="Gill Sans Light"/>
              <a:buChar char="•"/>
              <a:defRPr>
                <a:solidFill>
                  <a:srgbClr val="2B2B2B"/>
                </a:solidFill>
                <a:uFill>
                  <a:solidFill>
                    <a:srgbClr val="2B2B2B"/>
                  </a:solidFill>
                </a:uFill>
              </a:defRPr>
            </a:lvl3pPr>
            <a:lvl4pPr marL="1866900" marR="0" indent="-406400" algn="l">
              <a:spcBef>
                <a:spcPts val="5300"/>
              </a:spcBef>
              <a:buClr>
                <a:srgbClr val="2B2B2B"/>
              </a:buClr>
              <a:buSzPct val="81000"/>
              <a:buFont typeface="Gill Sans Light"/>
              <a:buChar char="•"/>
              <a:defRPr>
                <a:solidFill>
                  <a:srgbClr val="2B2B2B"/>
                </a:solidFill>
                <a:uFill>
                  <a:solidFill>
                    <a:srgbClr val="2B2B2B"/>
                  </a:solidFill>
                </a:uFill>
              </a:defRPr>
            </a:lvl4pPr>
            <a:lvl5pPr marL="2374900" marR="0" indent="-406400" algn="l">
              <a:spcBef>
                <a:spcPts val="5300"/>
              </a:spcBef>
              <a:buClr>
                <a:srgbClr val="2B2B2B"/>
              </a:buClr>
              <a:buSzPct val="81000"/>
              <a:buFont typeface="Gill Sans Light"/>
              <a:buChar char="•"/>
              <a:defRPr>
                <a:solidFill>
                  <a:srgbClr val="2B2B2B"/>
                </a:solidFill>
                <a:uFill>
                  <a:solidFill>
                    <a:srgbClr val="2B2B2B"/>
                  </a:solidFill>
                </a:uFill>
              </a:defRPr>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pic>
        <p:nvPicPr>
          <p:cNvPr id="2" name="image.png"/>
          <p:cNvPicPr>
            <a:picLocks/>
          </p:cNvPicPr>
          <p:nvPr/>
        </p:nvPicPr>
        <p:blipFill>
          <a:blip r:embed="rId8">
            <a:extLst/>
          </a:blip>
          <a:stretch>
            <a:fillRect/>
          </a:stretch>
        </p:blipFill>
        <p:spPr>
          <a:xfrm>
            <a:off x="0" y="4343400"/>
            <a:ext cx="65836800" cy="5029200"/>
          </a:xfrm>
          <a:prstGeom prst="rect">
            <a:avLst/>
          </a:prstGeom>
          <a:ln w="12700">
            <a:miter lim="400000"/>
          </a:ln>
        </p:spPr>
      </p:pic>
      <p:pic>
        <p:nvPicPr>
          <p:cNvPr id="3" name="image.png"/>
          <p:cNvPicPr>
            <a:picLocks/>
          </p:cNvPicPr>
          <p:nvPr/>
        </p:nvPicPr>
        <p:blipFill>
          <a:blip r:embed="rId9">
            <a:extLst/>
          </a:blip>
          <a:stretch>
            <a:fillRect/>
          </a:stretch>
        </p:blipFill>
        <p:spPr>
          <a:xfrm>
            <a:off x="3695700" y="10591800"/>
            <a:ext cx="1412875" cy="1168400"/>
          </a:xfrm>
          <a:prstGeom prst="rect">
            <a:avLst/>
          </a:prstGeom>
          <a:ln w="12700">
            <a:miter lim="400000"/>
          </a:ln>
        </p:spPr>
      </p:pic>
      <p:pic>
        <p:nvPicPr>
          <p:cNvPr id="4" name="image.png"/>
          <p:cNvPicPr>
            <a:picLocks/>
          </p:cNvPicPr>
          <p:nvPr/>
        </p:nvPicPr>
        <p:blipFill>
          <a:blip r:embed="rId10">
            <a:extLst/>
          </a:blip>
          <a:stretch>
            <a:fillRect/>
          </a:stretch>
        </p:blipFill>
        <p:spPr>
          <a:xfrm>
            <a:off x="1092200" y="9817100"/>
            <a:ext cx="2362200" cy="2362200"/>
          </a:xfrm>
          <a:prstGeom prst="rect">
            <a:avLst/>
          </a:prstGeom>
          <a:ln w="12700">
            <a:miter lim="400000"/>
          </a:ln>
        </p:spPr>
      </p:pic>
      <p:sp>
        <p:nvSpPr>
          <p:cNvPr id="5" name="Shape 5"/>
          <p:cNvSpPr>
            <a:spLocks noGrp="1"/>
          </p:cNvSpPr>
          <p:nvPr>
            <p:ph type="title"/>
          </p:nvPr>
        </p:nvSpPr>
        <p:spPr>
          <a:xfrm>
            <a:off x="11582400" y="6515100"/>
            <a:ext cx="11633200" cy="1816100"/>
          </a:xfrm>
          <a:prstGeom prst="rect">
            <a:avLst/>
          </a:prstGeom>
          <a:ln w="12700">
            <a:miter lim="400000"/>
          </a:ln>
          <a:extLst>
            <a:ext uri="{C572A759-6A51-4108-AA02-DFA0A04FC94B}">
              <ma14:wrappingTextBoxFlag xmlns:ma14="http://schemas.microsoft.com/office/mac/drawingml/2011/main" val="1"/>
            </a:ext>
          </a:extLst>
        </p:spPr>
        <p:txBody>
          <a:bodyPr lIns="63500" tIns="63500" rIns="63500" bIns="63500"/>
          <a:lstStyle/>
          <a:p>
            <a:r>
              <a:t>Title Text</a:t>
            </a:r>
          </a:p>
        </p:txBody>
      </p:sp>
      <p:sp>
        <p:nvSpPr>
          <p:cNvPr id="6" name="Shape 6"/>
          <p:cNvSpPr>
            <a:spLocks noGrp="1"/>
          </p:cNvSpPr>
          <p:nvPr>
            <p:ph type="body" idx="1"/>
          </p:nvPr>
        </p:nvSpPr>
        <p:spPr>
          <a:xfrm>
            <a:off x="1219200" y="3200400"/>
            <a:ext cx="21945600" cy="90519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lvl3pPr marL="1183639" indent="-228600"/>
            <a:lvl4pPr marL="1640839" indent="-228600"/>
            <a:lvl5pPr marL="2098039" indent="-228600"/>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11766550" y="13246100"/>
            <a:ext cx="850900" cy="939800"/>
          </a:xfrm>
          <a:prstGeom prst="rect">
            <a:avLst/>
          </a:prstGeom>
          <a:ln w="12700">
            <a:miter lim="400000"/>
          </a:ln>
        </p:spPr>
        <p:txBody>
          <a:bodyPr wrap="none" lIns="50800" tIns="50800" rIns="50800" bIns="50800">
            <a:spAutoFit/>
          </a:bodyPr>
          <a:lstStyle>
            <a:lvl1pPr marL="0" marR="0" defTabSz="584200"/>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1pPr>
      <a:lvl2pPr marL="0" marR="0" indent="2286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2pPr>
      <a:lvl3pPr marL="0" marR="0" indent="4572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3pPr>
      <a:lvl4pPr marL="0" marR="0" indent="6858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4pPr>
      <a:lvl5pPr marL="0" marR="0" indent="9144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5pPr>
      <a:lvl6pPr marL="0" marR="0" indent="11430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6pPr>
      <a:lvl7pPr marL="0" marR="0" indent="13716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7pPr>
      <a:lvl8pPr marL="0" marR="0" indent="16002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8pPr>
      <a:lvl9pPr marL="0" marR="0" indent="18288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9pPr>
    </p:titleStyle>
    <p:bodyStyle>
      <a:lvl1pPr marL="383540" marR="40639" indent="-342900" algn="ctr" defTabSz="914400" latinLnBrk="0">
        <a:lnSpc>
          <a:spcPct val="100000"/>
        </a:lnSpc>
        <a:spcBef>
          <a:spcPts val="0"/>
        </a:spcBef>
        <a:spcAft>
          <a:spcPts val="0"/>
        </a:spcAft>
        <a:buClrTx/>
        <a:buSzTx/>
        <a:buFontTx/>
        <a:buNone/>
        <a:tabLst/>
        <a:defRPr sz="5200" b="0" i="0" u="none" strike="noStrike" cap="none" spc="0" baseline="0">
          <a:ln>
            <a:noFill/>
          </a:ln>
          <a:solidFill>
            <a:srgbClr val="525252"/>
          </a:solidFill>
          <a:uFill>
            <a:solidFill>
              <a:srgbClr val="525252"/>
            </a:solidFill>
          </a:uFill>
          <a:latin typeface="+mn-lt"/>
          <a:ea typeface="+mn-ea"/>
          <a:cs typeface="+mn-cs"/>
          <a:sym typeface="Gill Sans Light"/>
        </a:defRPr>
      </a:lvl1pPr>
      <a:lvl2pPr marL="383540" marR="40639" indent="-342900" algn="ctr" defTabSz="914400" latinLnBrk="0">
        <a:lnSpc>
          <a:spcPct val="100000"/>
        </a:lnSpc>
        <a:spcBef>
          <a:spcPts val="0"/>
        </a:spcBef>
        <a:spcAft>
          <a:spcPts val="0"/>
        </a:spcAft>
        <a:buClrTx/>
        <a:buSzTx/>
        <a:buFontTx/>
        <a:buNone/>
        <a:tabLst/>
        <a:defRPr sz="5200" b="0" i="0" u="none" strike="noStrike" cap="none" spc="0" baseline="0">
          <a:ln>
            <a:noFill/>
          </a:ln>
          <a:solidFill>
            <a:srgbClr val="525252"/>
          </a:solidFill>
          <a:uFill>
            <a:solidFill>
              <a:srgbClr val="525252"/>
            </a:solidFill>
          </a:uFill>
          <a:latin typeface="+mn-lt"/>
          <a:ea typeface="+mn-ea"/>
          <a:cs typeface="+mn-cs"/>
          <a:sym typeface="Gill Sans Light"/>
        </a:defRPr>
      </a:lvl2pPr>
      <a:lvl3pPr marL="383540" marR="40639" indent="-342900" algn="ctr" defTabSz="914400" latinLnBrk="0">
        <a:lnSpc>
          <a:spcPct val="100000"/>
        </a:lnSpc>
        <a:spcBef>
          <a:spcPts val="0"/>
        </a:spcBef>
        <a:spcAft>
          <a:spcPts val="0"/>
        </a:spcAft>
        <a:buClrTx/>
        <a:buSzTx/>
        <a:buFontTx/>
        <a:buNone/>
        <a:tabLst/>
        <a:defRPr sz="5200" b="0" i="0" u="none" strike="noStrike" cap="none" spc="0" baseline="0">
          <a:ln>
            <a:noFill/>
          </a:ln>
          <a:solidFill>
            <a:srgbClr val="525252"/>
          </a:solidFill>
          <a:uFill>
            <a:solidFill>
              <a:srgbClr val="525252"/>
            </a:solidFill>
          </a:uFill>
          <a:latin typeface="+mn-lt"/>
          <a:ea typeface="+mn-ea"/>
          <a:cs typeface="+mn-cs"/>
          <a:sym typeface="Gill Sans Light"/>
        </a:defRPr>
      </a:lvl3pPr>
      <a:lvl4pPr marL="383540" marR="40639" indent="-342900" algn="ctr" defTabSz="914400" latinLnBrk="0">
        <a:lnSpc>
          <a:spcPct val="100000"/>
        </a:lnSpc>
        <a:spcBef>
          <a:spcPts val="0"/>
        </a:spcBef>
        <a:spcAft>
          <a:spcPts val="0"/>
        </a:spcAft>
        <a:buClrTx/>
        <a:buSzTx/>
        <a:buFontTx/>
        <a:buNone/>
        <a:tabLst/>
        <a:defRPr sz="5200" b="0" i="0" u="none" strike="noStrike" cap="none" spc="0" baseline="0">
          <a:ln>
            <a:noFill/>
          </a:ln>
          <a:solidFill>
            <a:srgbClr val="525252"/>
          </a:solidFill>
          <a:uFill>
            <a:solidFill>
              <a:srgbClr val="525252"/>
            </a:solidFill>
          </a:uFill>
          <a:latin typeface="+mn-lt"/>
          <a:ea typeface="+mn-ea"/>
          <a:cs typeface="+mn-cs"/>
          <a:sym typeface="Gill Sans Light"/>
        </a:defRPr>
      </a:lvl4pPr>
      <a:lvl5pPr marL="383540" marR="40639" indent="-342900" algn="ctr" defTabSz="914400" latinLnBrk="0">
        <a:lnSpc>
          <a:spcPct val="100000"/>
        </a:lnSpc>
        <a:spcBef>
          <a:spcPts val="0"/>
        </a:spcBef>
        <a:spcAft>
          <a:spcPts val="0"/>
        </a:spcAft>
        <a:buClrTx/>
        <a:buSzTx/>
        <a:buFontTx/>
        <a:buNone/>
        <a:tabLst/>
        <a:defRPr sz="5200" b="0" i="0" u="none" strike="noStrike" cap="none" spc="0" baseline="0">
          <a:ln>
            <a:noFill/>
          </a:ln>
          <a:solidFill>
            <a:srgbClr val="525252"/>
          </a:solidFill>
          <a:uFill>
            <a:solidFill>
              <a:srgbClr val="525252"/>
            </a:solidFill>
          </a:uFill>
          <a:latin typeface="+mn-lt"/>
          <a:ea typeface="+mn-ea"/>
          <a:cs typeface="+mn-cs"/>
          <a:sym typeface="Gill Sans Light"/>
        </a:defRPr>
      </a:lvl5pPr>
      <a:lvl6pPr marL="383540" marR="40639" indent="-342900" algn="ctr" defTabSz="914400" latinLnBrk="0">
        <a:lnSpc>
          <a:spcPct val="100000"/>
        </a:lnSpc>
        <a:spcBef>
          <a:spcPts val="0"/>
        </a:spcBef>
        <a:spcAft>
          <a:spcPts val="0"/>
        </a:spcAft>
        <a:buClrTx/>
        <a:buSzTx/>
        <a:buFontTx/>
        <a:buNone/>
        <a:tabLst/>
        <a:defRPr sz="5200" b="0" i="0" u="none" strike="noStrike" cap="none" spc="0" baseline="0">
          <a:ln>
            <a:noFill/>
          </a:ln>
          <a:solidFill>
            <a:srgbClr val="525252"/>
          </a:solidFill>
          <a:uFill>
            <a:solidFill>
              <a:srgbClr val="525252"/>
            </a:solidFill>
          </a:uFill>
          <a:latin typeface="+mn-lt"/>
          <a:ea typeface="+mn-ea"/>
          <a:cs typeface="+mn-cs"/>
          <a:sym typeface="Gill Sans Light"/>
        </a:defRPr>
      </a:lvl6pPr>
      <a:lvl7pPr marL="383540" marR="40639" indent="-342900" algn="ctr" defTabSz="914400" latinLnBrk="0">
        <a:lnSpc>
          <a:spcPct val="100000"/>
        </a:lnSpc>
        <a:spcBef>
          <a:spcPts val="0"/>
        </a:spcBef>
        <a:spcAft>
          <a:spcPts val="0"/>
        </a:spcAft>
        <a:buClrTx/>
        <a:buSzTx/>
        <a:buFontTx/>
        <a:buNone/>
        <a:tabLst/>
        <a:defRPr sz="5200" b="0" i="0" u="none" strike="noStrike" cap="none" spc="0" baseline="0">
          <a:ln>
            <a:noFill/>
          </a:ln>
          <a:solidFill>
            <a:srgbClr val="525252"/>
          </a:solidFill>
          <a:uFill>
            <a:solidFill>
              <a:srgbClr val="525252"/>
            </a:solidFill>
          </a:uFill>
          <a:latin typeface="+mn-lt"/>
          <a:ea typeface="+mn-ea"/>
          <a:cs typeface="+mn-cs"/>
          <a:sym typeface="Gill Sans Light"/>
        </a:defRPr>
      </a:lvl7pPr>
      <a:lvl8pPr marL="383540" marR="40639" indent="-342900" algn="ctr" defTabSz="914400" latinLnBrk="0">
        <a:lnSpc>
          <a:spcPct val="100000"/>
        </a:lnSpc>
        <a:spcBef>
          <a:spcPts val="0"/>
        </a:spcBef>
        <a:spcAft>
          <a:spcPts val="0"/>
        </a:spcAft>
        <a:buClrTx/>
        <a:buSzTx/>
        <a:buFontTx/>
        <a:buNone/>
        <a:tabLst/>
        <a:defRPr sz="5200" b="0" i="0" u="none" strike="noStrike" cap="none" spc="0" baseline="0">
          <a:ln>
            <a:noFill/>
          </a:ln>
          <a:solidFill>
            <a:srgbClr val="525252"/>
          </a:solidFill>
          <a:uFill>
            <a:solidFill>
              <a:srgbClr val="525252"/>
            </a:solidFill>
          </a:uFill>
          <a:latin typeface="+mn-lt"/>
          <a:ea typeface="+mn-ea"/>
          <a:cs typeface="+mn-cs"/>
          <a:sym typeface="Gill Sans Light"/>
        </a:defRPr>
      </a:lvl8pPr>
      <a:lvl9pPr marL="383540" marR="40639" indent="-342900" algn="ctr" defTabSz="914400" latinLnBrk="0">
        <a:lnSpc>
          <a:spcPct val="100000"/>
        </a:lnSpc>
        <a:spcBef>
          <a:spcPts val="0"/>
        </a:spcBef>
        <a:spcAft>
          <a:spcPts val="0"/>
        </a:spcAft>
        <a:buClrTx/>
        <a:buSzTx/>
        <a:buFontTx/>
        <a:buNone/>
        <a:tabLst/>
        <a:defRPr sz="5200" b="0" i="0" u="none" strike="noStrike" cap="none" spc="0" baseline="0">
          <a:ln>
            <a:noFill/>
          </a:ln>
          <a:solidFill>
            <a:srgbClr val="525252"/>
          </a:solidFill>
          <a:uFill>
            <a:solidFill>
              <a:srgbClr val="525252"/>
            </a:solidFill>
          </a:uFill>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sz="5800" b="0" i="0" u="none" strike="noStrike" cap="none" spc="0" baseline="0">
          <a:ln>
            <a:noFill/>
          </a:ln>
          <a:solidFill>
            <a:schemeClr val="tx1"/>
          </a:solidFill>
          <a:uFill>
            <a:solidFill>
              <a:srgbClr val="525252"/>
            </a:solidFill>
          </a:uFill>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sz="5800" b="0" i="0" u="none" strike="noStrike" cap="none" spc="0" baseline="0">
          <a:ln>
            <a:noFill/>
          </a:ln>
          <a:solidFill>
            <a:schemeClr val="tx1"/>
          </a:solidFill>
          <a:uFill>
            <a:solidFill>
              <a:srgbClr val="525252"/>
            </a:solidFill>
          </a:uFill>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sz="5800" b="0" i="0" u="none" strike="noStrike" cap="none" spc="0" baseline="0">
          <a:ln>
            <a:noFill/>
          </a:ln>
          <a:solidFill>
            <a:schemeClr val="tx1"/>
          </a:solidFill>
          <a:uFill>
            <a:solidFill>
              <a:srgbClr val="525252"/>
            </a:solidFill>
          </a:uFill>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sz="5800" b="0" i="0" u="none" strike="noStrike" cap="none" spc="0" baseline="0">
          <a:ln>
            <a:noFill/>
          </a:ln>
          <a:solidFill>
            <a:schemeClr val="tx1"/>
          </a:solidFill>
          <a:uFill>
            <a:solidFill>
              <a:srgbClr val="525252"/>
            </a:solidFill>
          </a:uFill>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sz="5800" b="0" i="0" u="none" strike="noStrike" cap="none" spc="0" baseline="0">
          <a:ln>
            <a:noFill/>
          </a:ln>
          <a:solidFill>
            <a:schemeClr val="tx1"/>
          </a:solidFill>
          <a:uFill>
            <a:solidFill>
              <a:srgbClr val="525252"/>
            </a:solidFill>
          </a:uFill>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sz="5800" b="0" i="0" u="none" strike="noStrike" cap="none" spc="0" baseline="0">
          <a:ln>
            <a:noFill/>
          </a:ln>
          <a:solidFill>
            <a:schemeClr val="tx1"/>
          </a:solidFill>
          <a:uFill>
            <a:solidFill>
              <a:srgbClr val="525252"/>
            </a:solidFill>
          </a:uFill>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sz="5800" b="0" i="0" u="none" strike="noStrike" cap="none" spc="0" baseline="0">
          <a:ln>
            <a:noFill/>
          </a:ln>
          <a:solidFill>
            <a:schemeClr val="tx1"/>
          </a:solidFill>
          <a:uFill>
            <a:solidFill>
              <a:srgbClr val="525252"/>
            </a:solidFill>
          </a:uFill>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sz="5800" b="0" i="0" u="none" strike="noStrike" cap="none" spc="0" baseline="0">
          <a:ln>
            <a:noFill/>
          </a:ln>
          <a:solidFill>
            <a:schemeClr val="tx1"/>
          </a:solidFill>
          <a:uFill>
            <a:solidFill>
              <a:srgbClr val="525252"/>
            </a:solidFill>
          </a:uFill>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sz="5800" b="0" i="0" u="none" strike="noStrike" cap="none" spc="0" baseline="0">
          <a:ln>
            <a:noFill/>
          </a:ln>
          <a:solidFill>
            <a:schemeClr val="tx1"/>
          </a:solidFill>
          <a:uFill>
            <a:solidFill>
              <a:srgbClr val="525252"/>
            </a:solidFill>
          </a:uFill>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insar.unavco.org/portal/requests/" TargetMode="External"/><Relationship Id="rId5" Type="http://schemas.openxmlformats.org/officeDocument/2006/relationships/hyperlink" Target="https://winsar.unavco.org/portal/tasking/summary/" TargetMode="External"/><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s://winsar.unavco.org/portal/insar/api/" TargetMode="External"/><Relationship Id="rId6" Type="http://schemas.openxmlformats.org/officeDocument/2006/relationships/hyperlink" Target="https://winsar.unavco.org/portal/insar/api/interferometry/" TargetMode="External"/><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hyperlink" Target="http://dx.doi.org/10.7283/S21596" TargetMode="Externa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png"/>
          <p:cNvPicPr>
            <a:picLocks/>
          </p:cNvPicPr>
          <p:nvPr/>
        </p:nvPicPr>
        <p:blipFill>
          <a:blip r:embed="rId2">
            <a:extLst/>
          </a:blip>
          <a:stretch>
            <a:fillRect/>
          </a:stretch>
        </p:blipFill>
        <p:spPr>
          <a:xfrm>
            <a:off x="0" y="4343400"/>
            <a:ext cx="65836800" cy="5029200"/>
          </a:xfrm>
          <a:prstGeom prst="rect">
            <a:avLst/>
          </a:prstGeom>
          <a:ln w="12700">
            <a:miter lim="400000"/>
          </a:ln>
        </p:spPr>
      </p:pic>
      <p:pic>
        <p:nvPicPr>
          <p:cNvPr id="68" name="image.png"/>
          <p:cNvPicPr>
            <a:picLocks/>
          </p:cNvPicPr>
          <p:nvPr/>
        </p:nvPicPr>
        <p:blipFill>
          <a:blip r:embed="rId3">
            <a:extLst/>
          </a:blip>
          <a:stretch>
            <a:fillRect/>
          </a:stretch>
        </p:blipFill>
        <p:spPr>
          <a:xfrm>
            <a:off x="3695700" y="10591800"/>
            <a:ext cx="1412875" cy="1168400"/>
          </a:xfrm>
          <a:prstGeom prst="rect">
            <a:avLst/>
          </a:prstGeom>
          <a:ln w="12700">
            <a:miter lim="400000"/>
          </a:ln>
        </p:spPr>
      </p:pic>
      <p:pic>
        <p:nvPicPr>
          <p:cNvPr id="69" name="image.png"/>
          <p:cNvPicPr>
            <a:picLocks/>
          </p:cNvPicPr>
          <p:nvPr/>
        </p:nvPicPr>
        <p:blipFill>
          <a:blip r:embed="rId4">
            <a:extLst/>
          </a:blip>
          <a:stretch>
            <a:fillRect/>
          </a:stretch>
        </p:blipFill>
        <p:spPr>
          <a:xfrm>
            <a:off x="1092200" y="9817100"/>
            <a:ext cx="2362200" cy="2362200"/>
          </a:xfrm>
          <a:prstGeom prst="rect">
            <a:avLst/>
          </a:prstGeom>
          <a:ln w="12700">
            <a:miter lim="400000"/>
          </a:ln>
        </p:spPr>
      </p:pic>
      <p:sp>
        <p:nvSpPr>
          <p:cNvPr id="70" name="Shape 70"/>
          <p:cNvSpPr/>
          <p:nvPr/>
        </p:nvSpPr>
        <p:spPr>
          <a:xfrm>
            <a:off x="7383462" y="10922000"/>
            <a:ext cx="15646401" cy="1447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0" marR="457200" algn="just">
              <a:lnSpc>
                <a:spcPct val="115000"/>
              </a:lnSpc>
              <a:buFont typeface="Gill Sans"/>
            </a:lvl1pPr>
          </a:lstStyle>
          <a:p>
            <a:r>
              <a:t> </a:t>
            </a:r>
          </a:p>
        </p:txBody>
      </p:sp>
      <p:sp>
        <p:nvSpPr>
          <p:cNvPr id="71" name="Shape 71"/>
          <p:cNvSpPr>
            <a:spLocks noGrp="1"/>
          </p:cNvSpPr>
          <p:nvPr>
            <p:ph type="ctrTitle"/>
          </p:nvPr>
        </p:nvSpPr>
        <p:spPr>
          <a:xfrm>
            <a:off x="10731500" y="6464300"/>
            <a:ext cx="13439230" cy="2717800"/>
          </a:xfrm>
          <a:prstGeom prst="rect">
            <a:avLst/>
          </a:prstGeom>
        </p:spPr>
        <p:txBody>
          <a:bodyPr/>
          <a:lstStyle>
            <a:lvl1pPr>
              <a:defRPr sz="6000">
                <a:solidFill>
                  <a:srgbClr val="000000"/>
                </a:solidFill>
                <a:uFill>
                  <a:solidFill>
                    <a:srgbClr val="000000"/>
                  </a:solidFill>
                </a:uFill>
                <a:latin typeface="Gill Sans SemiBold"/>
                <a:ea typeface="Gill Sans SemiBold"/>
                <a:cs typeface="Gill Sans SemiBold"/>
                <a:sym typeface="Gill Sans SemiBold"/>
              </a:defRPr>
            </a:lvl1pPr>
          </a:lstStyle>
          <a:p>
            <a:r>
              <a:t>WInSAR Operations Update</a:t>
            </a:r>
          </a:p>
        </p:txBody>
      </p:sp>
      <p:sp>
        <p:nvSpPr>
          <p:cNvPr id="72" name="Shape 72"/>
          <p:cNvSpPr/>
          <p:nvPr/>
        </p:nvSpPr>
        <p:spPr>
          <a:xfrm>
            <a:off x="12353199" y="9876001"/>
            <a:ext cx="9685202" cy="32349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0" marR="0" defTabSz="457200">
              <a:defRPr sz="4900">
                <a:solidFill>
                  <a:srgbClr val="2B2B2B"/>
                </a:solidFill>
                <a:uFillTx/>
                <a:latin typeface="Gill Sans SemiBold"/>
                <a:ea typeface="Gill Sans SemiBold"/>
                <a:cs typeface="Gill Sans SemiBold"/>
                <a:sym typeface="Gill Sans SemiBold"/>
              </a:defRPr>
            </a:pPr>
            <a:r>
              <a:t>Christopher Crosby &amp; Scott Baker</a:t>
            </a:r>
          </a:p>
          <a:p>
            <a:pPr marL="0" marR="0" defTabSz="457200">
              <a:defRPr sz="4900">
                <a:solidFill>
                  <a:srgbClr val="2B2B2B"/>
                </a:solidFill>
                <a:uFillTx/>
                <a:latin typeface="Gill Sans SemiBold"/>
                <a:ea typeface="Gill Sans SemiBold"/>
                <a:cs typeface="Gill Sans SemiBold"/>
                <a:sym typeface="Gill Sans SemiBold"/>
              </a:defRPr>
            </a:pPr>
            <a:endParaRPr/>
          </a:p>
          <a:p>
            <a:pPr marL="0" marR="0" defTabSz="457200">
              <a:defRPr sz="3900" i="1">
                <a:uFillTx/>
                <a:latin typeface="Arial"/>
                <a:ea typeface="Arial"/>
                <a:cs typeface="Arial"/>
                <a:sym typeface="Arial"/>
              </a:defRPr>
            </a:pPr>
            <a:r>
              <a:t>AGU WInSAR Business Meeting,</a:t>
            </a:r>
          </a:p>
          <a:p>
            <a:pPr marL="0" marR="0" defTabSz="457200">
              <a:defRPr sz="3900" i="1">
                <a:uFillTx/>
                <a:latin typeface="Arial"/>
                <a:ea typeface="Arial"/>
                <a:cs typeface="Arial"/>
                <a:sym typeface="Arial"/>
              </a:defRPr>
            </a:pPr>
            <a:r>
              <a:t> December 16, 2015</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2603500"/>
            <a:ext cx="23393400" cy="10795000"/>
          </a:xfrm>
        </p:spPr>
        <p:txBody>
          <a:bodyPr anchor="t"/>
          <a:lstStyle/>
          <a:p>
            <a:pPr marL="0" indent="0" eaLnBrk="1" hangingPunct="1">
              <a:buFont typeface="Gill Sans Light" charset="0"/>
              <a:buNone/>
              <a:defRPr/>
            </a:pPr>
            <a:r>
              <a:rPr lang="en-US" sz="3200" b="1" dirty="0" err="1" smtClean="0">
                <a:latin typeface="Gill Sans" charset="0"/>
                <a:cs typeface="Gill Sans" charset="0"/>
                <a:sym typeface="Gill Sans" charset="0"/>
              </a:rPr>
              <a:t>WInSAR</a:t>
            </a:r>
            <a:r>
              <a:rPr lang="en-US" sz="3200" b="1" dirty="0" smtClean="0">
                <a:latin typeface="Gill Sans" charset="0"/>
                <a:cs typeface="Gill Sans" charset="0"/>
                <a:sym typeface="Gill Sans" charset="0"/>
              </a:rPr>
              <a:t> Funding</a:t>
            </a:r>
            <a:endParaRPr lang="en-US" sz="3200" b="1" dirty="0" smtClean="0">
              <a:latin typeface="Gill Sans" charset="0"/>
              <a:ea typeface="ヒラギノ角ゴ ProN W6" charset="0"/>
              <a:cs typeface="ヒラギノ角ゴ ProN W6" charset="0"/>
              <a:sym typeface="Gill Sans" charset="0"/>
            </a:endParaRPr>
          </a:p>
          <a:p>
            <a:pPr eaLnBrk="1" hangingPunct="1">
              <a:spcBef>
                <a:spcPts val="1025"/>
              </a:spcBef>
              <a:defRPr/>
            </a:pPr>
            <a:r>
              <a:rPr lang="en-US" sz="3200" dirty="0" smtClean="0"/>
              <a:t>Limited </a:t>
            </a:r>
            <a:r>
              <a:rPr lang="en-US" sz="3200" dirty="0" err="1" smtClean="0"/>
              <a:t>WInSAR</a:t>
            </a:r>
            <a:r>
              <a:rPr lang="en-US" sz="3200" dirty="0" smtClean="0"/>
              <a:t> support under GAGE Facility</a:t>
            </a:r>
          </a:p>
          <a:p>
            <a:pPr marL="508000" lvl="1" indent="0" eaLnBrk="1" hangingPunct="1">
              <a:spcBef>
                <a:spcPts val="1025"/>
              </a:spcBef>
              <a:buNone/>
              <a:defRPr/>
            </a:pPr>
            <a:r>
              <a:rPr lang="en-US" sz="3200" dirty="0" smtClean="0"/>
              <a:t>- 	</a:t>
            </a:r>
            <a:r>
              <a:rPr lang="en-US" sz="3200" dirty="0" smtClean="0"/>
              <a:t>~</a:t>
            </a:r>
            <a:r>
              <a:rPr lang="en-US" sz="3200" dirty="0" smtClean="0"/>
              <a:t>1 FTE for management, archive ops and maintenance, tasking, data ordering, data ingest, website and community </a:t>
            </a:r>
            <a:r>
              <a:rPr lang="en-US" sz="3200" dirty="0" smtClean="0"/>
              <a:t>support</a:t>
            </a:r>
            <a:endParaRPr lang="en-US" sz="3200" dirty="0" smtClean="0"/>
          </a:p>
          <a:p>
            <a:pPr marL="508000" lvl="1" indent="0">
              <a:spcBef>
                <a:spcPts val="1025"/>
              </a:spcBef>
              <a:buNone/>
              <a:defRPr/>
            </a:pPr>
            <a:r>
              <a:rPr lang="en-US" sz="3200" dirty="0" smtClean="0"/>
              <a:t>- 	SSARA </a:t>
            </a:r>
            <a:r>
              <a:rPr lang="en-US" sz="3200" dirty="0" smtClean="0"/>
              <a:t>NASA ROSES ACCESS award ends March, 2015.</a:t>
            </a:r>
          </a:p>
          <a:p>
            <a:pPr marL="469900" eaLnBrk="1" hangingPunct="1">
              <a:spcBef>
                <a:spcPts val="1025"/>
              </a:spcBef>
              <a:defRPr/>
            </a:pPr>
            <a:r>
              <a:rPr lang="en-US" sz="3200" dirty="0" smtClean="0"/>
              <a:t>Supplemental support: </a:t>
            </a:r>
          </a:p>
          <a:p>
            <a:pPr marL="508000" lvl="1" indent="0">
              <a:spcBef>
                <a:spcPts val="1025"/>
              </a:spcBef>
              <a:buNone/>
              <a:defRPr/>
            </a:pPr>
            <a:r>
              <a:rPr lang="en-US" sz="3200" dirty="0" smtClean="0"/>
              <a:t>- 	$</a:t>
            </a:r>
            <a:r>
              <a:rPr lang="en-US" sz="3200" dirty="0"/>
              <a:t>100k SAR supplement ($50k NSF/$50k NASA</a:t>
            </a:r>
            <a:r>
              <a:rPr lang="en-US" sz="3200" dirty="0" smtClean="0"/>
              <a:t>)</a:t>
            </a:r>
          </a:p>
          <a:p>
            <a:pPr marL="508000" lvl="1" indent="0">
              <a:spcBef>
                <a:spcPts val="1025"/>
              </a:spcBef>
              <a:buNone/>
              <a:defRPr/>
            </a:pPr>
            <a:r>
              <a:rPr lang="en-US" sz="3200" dirty="0" smtClean="0"/>
              <a:t>- 	$55k- </a:t>
            </a:r>
            <a:r>
              <a:rPr lang="en-US" sz="3200" i="1" dirty="0"/>
              <a:t>Enhancing Access to UNAVCO Imaging Data</a:t>
            </a:r>
            <a:r>
              <a:rPr lang="en-US" sz="3200" dirty="0"/>
              <a:t> - awarded to support SAR web service development and integration with existing UNAVCO services, </a:t>
            </a:r>
            <a:r>
              <a:rPr lang="en-US" sz="3200" dirty="0" err="1"/>
              <a:t>EarthCube</a:t>
            </a:r>
            <a:r>
              <a:rPr lang="en-US" sz="3200" dirty="0"/>
              <a:t> activities. </a:t>
            </a:r>
            <a:endParaRPr lang="en-US" sz="3200" dirty="0" smtClean="0"/>
          </a:p>
          <a:p>
            <a:pPr eaLnBrk="1" hangingPunct="1">
              <a:spcBef>
                <a:spcPts val="1025"/>
              </a:spcBef>
              <a:defRPr/>
            </a:pPr>
            <a:endParaRPr lang="en-US" sz="1800" dirty="0" smtClean="0"/>
          </a:p>
          <a:p>
            <a:pPr marL="0" indent="0" eaLnBrk="1" hangingPunct="1">
              <a:spcBef>
                <a:spcPts val="1025"/>
              </a:spcBef>
              <a:buFont typeface="Gill Sans Light" charset="0"/>
              <a:buNone/>
              <a:defRPr/>
            </a:pPr>
            <a:r>
              <a:rPr lang="en-US" sz="3200" b="1" dirty="0" smtClean="0">
                <a:latin typeface="Gill Sans" charset="0"/>
                <a:cs typeface="Gill Sans" charset="0"/>
                <a:sym typeface="Gill Sans" charset="0"/>
              </a:rPr>
              <a:t>Activities</a:t>
            </a:r>
            <a:endParaRPr lang="en-US" sz="3200" b="1" dirty="0" smtClean="0">
              <a:latin typeface="Gill Sans" charset="0"/>
              <a:ea typeface="ヒラギノ角ゴ ProN W6" charset="0"/>
              <a:cs typeface="ヒラギノ角ゴ ProN W6" charset="0"/>
              <a:sym typeface="Gill Sans" charset="0"/>
            </a:endParaRPr>
          </a:p>
          <a:p>
            <a:pPr eaLnBrk="1" hangingPunct="1">
              <a:spcBef>
                <a:spcPts val="1025"/>
              </a:spcBef>
              <a:defRPr/>
            </a:pPr>
            <a:r>
              <a:rPr lang="en-US" sz="3200" dirty="0" err="1" smtClean="0"/>
              <a:t>WInSAR</a:t>
            </a:r>
            <a:r>
              <a:rPr lang="en-US" sz="3200" dirty="0" smtClean="0"/>
              <a:t> Portal: </a:t>
            </a:r>
            <a:endParaRPr lang="en-US" sz="3200" dirty="0" smtClean="0"/>
          </a:p>
          <a:p>
            <a:pPr marL="444500" lvl="1" indent="0">
              <a:spcBef>
                <a:spcPts val="1025"/>
              </a:spcBef>
              <a:buNone/>
              <a:defRPr/>
            </a:pPr>
            <a:r>
              <a:rPr lang="en-US" sz="3200" dirty="0" smtClean="0"/>
              <a:t>- 	ALOS</a:t>
            </a:r>
            <a:r>
              <a:rPr lang="en-US" sz="3200" dirty="0" smtClean="0"/>
              <a:t>-2 </a:t>
            </a:r>
            <a:r>
              <a:rPr lang="en-US" sz="3200" dirty="0" smtClean="0"/>
              <a:t>data management</a:t>
            </a:r>
            <a:endParaRPr lang="en-US" sz="3200" dirty="0" smtClean="0"/>
          </a:p>
          <a:p>
            <a:pPr eaLnBrk="1" hangingPunct="1">
              <a:spcBef>
                <a:spcPts val="1025"/>
              </a:spcBef>
              <a:defRPr/>
            </a:pPr>
            <a:r>
              <a:rPr lang="en-US" sz="3200" dirty="0" smtClean="0"/>
              <a:t>SSARA (</a:t>
            </a:r>
            <a:r>
              <a:rPr lang="en-US" sz="3200" i="1" dirty="0" smtClean="0"/>
              <a:t>NASA ROSES ACCESS</a:t>
            </a:r>
            <a:r>
              <a:rPr lang="en-US" sz="3200" dirty="0" smtClean="0"/>
              <a:t> funded):</a:t>
            </a:r>
          </a:p>
          <a:p>
            <a:pPr marL="914400" lvl="1" eaLnBrk="1" hangingPunct="1">
              <a:spcBef>
                <a:spcPts val="1025"/>
              </a:spcBef>
              <a:buFontTx/>
              <a:buChar char="-"/>
              <a:defRPr/>
            </a:pPr>
            <a:r>
              <a:rPr lang="en-US" sz="3200" dirty="0" smtClean="0"/>
              <a:t>Federated SAR data search and download (ASF, UNAVCO, Supersites)</a:t>
            </a:r>
          </a:p>
          <a:p>
            <a:pPr marL="914400" lvl="1" eaLnBrk="1" hangingPunct="1">
              <a:spcBef>
                <a:spcPts val="1025"/>
              </a:spcBef>
              <a:buFontTx/>
              <a:buChar char="-"/>
              <a:defRPr/>
            </a:pPr>
            <a:r>
              <a:rPr lang="en-US" sz="3200" dirty="0" err="1" smtClean="0"/>
              <a:t>InSAR</a:t>
            </a:r>
            <a:r>
              <a:rPr lang="en-US" sz="3200" dirty="0" smtClean="0"/>
              <a:t> </a:t>
            </a:r>
            <a:r>
              <a:rPr lang="en-US" sz="3200" dirty="0" smtClean="0"/>
              <a:t>product </a:t>
            </a:r>
            <a:r>
              <a:rPr lang="en-US" sz="3200" dirty="0" smtClean="0"/>
              <a:t>archive</a:t>
            </a:r>
          </a:p>
          <a:p>
            <a:pPr eaLnBrk="1" hangingPunct="1">
              <a:spcBef>
                <a:spcPts val="1025"/>
              </a:spcBef>
              <a:defRPr/>
            </a:pPr>
            <a:r>
              <a:rPr lang="en-US" sz="3200" dirty="0" smtClean="0"/>
              <a:t>ISCE licenses and software distribution:</a:t>
            </a:r>
          </a:p>
          <a:p>
            <a:pPr marL="914400" lvl="1" eaLnBrk="1" hangingPunct="1">
              <a:spcBef>
                <a:spcPts val="1025"/>
              </a:spcBef>
              <a:buFontTx/>
              <a:buChar char="-"/>
              <a:defRPr/>
            </a:pPr>
            <a:r>
              <a:rPr lang="en-US" sz="3200" dirty="0" smtClean="0"/>
              <a:t>Facilitating distribution, providing help desk support for ISCE users.</a:t>
            </a:r>
          </a:p>
          <a:p>
            <a:pPr marL="914400" lvl="1" eaLnBrk="1" hangingPunct="1">
              <a:spcBef>
                <a:spcPts val="1025"/>
              </a:spcBef>
              <a:buFontTx/>
              <a:buChar char="-"/>
              <a:defRPr/>
            </a:pPr>
            <a:r>
              <a:rPr lang="en-US" sz="3200" dirty="0" smtClean="0"/>
              <a:t>Large increase in Adjunct II applications for ISCE access</a:t>
            </a:r>
          </a:p>
        </p:txBody>
      </p:sp>
      <p:sp>
        <p:nvSpPr>
          <p:cNvPr id="6" name="Rectangle 1"/>
          <p:cNvSpPr>
            <a:spLocks noGrp="1" noChangeArrowheads="1"/>
          </p:cNvSpPr>
          <p:nvPr>
            <p:ph type="title"/>
          </p:nvPr>
        </p:nvSpPr>
        <p:spPr/>
        <p:txBody>
          <a:bodyPr/>
          <a:lstStyle/>
          <a:p>
            <a:pPr eaLnBrk="1" hangingPunct="1">
              <a:defRPr/>
            </a:pPr>
            <a:r>
              <a:rPr lang="en-US" b="1" dirty="0" err="1" smtClean="0"/>
              <a:t>WInSAR</a:t>
            </a:r>
            <a:r>
              <a:rPr lang="en-US" b="1" dirty="0" smtClean="0"/>
              <a:t> Operations</a:t>
            </a:r>
          </a:p>
        </p:txBody>
      </p:sp>
    </p:spTree>
    <p:extLst>
      <p:ext uri="{BB962C8B-B14F-4D97-AF65-F5344CB8AC3E}">
        <p14:creationId xmlns:p14="http://schemas.microsoft.com/office/powerpoint/2010/main" val="2429686002"/>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6400800" y="774700"/>
            <a:ext cx="17805400" cy="1308100"/>
          </a:xfrm>
          <a:prstGeom prst="rect">
            <a:avLst/>
          </a:prstGeom>
          <a:ln w="12700">
            <a:miter lim="400000"/>
          </a:ln>
          <a:extLst>
            <a:ext uri="{C572A759-6A51-4108-AA02-DFA0A04FC94B}">
              <ma14:wrappingTextBoxFlag xmlns:ma14="http://schemas.microsoft.com/office/mac/drawingml/2011/main" val="1"/>
            </a:ext>
          </a:extLst>
        </p:spPr>
        <p:txBody>
          <a:bodyPr lIns="63500" tIns="63500" rIns="63500" bIns="63500"/>
          <a:lstStyle>
            <a:lvl1pPr marL="0" marR="0" indent="0" algn="ctr" defTabSz="914400" rtl="0" latinLnBrk="0">
              <a:lnSpc>
                <a:spcPct val="100000"/>
              </a:lnSpc>
              <a:spcBef>
                <a:spcPts val="0"/>
              </a:spcBef>
              <a:spcAft>
                <a:spcPts val="0"/>
              </a:spcAft>
              <a:buClrTx/>
              <a:buSzTx/>
              <a:buFontTx/>
              <a:buNone/>
              <a:tabLst/>
              <a:defRPr sz="6500" b="0" i="0" u="none" strike="noStrike" cap="none" spc="0" baseline="0">
                <a:ln>
                  <a:noFill/>
                </a:ln>
                <a:solidFill>
                  <a:srgbClr val="2B2B2B"/>
                </a:solidFill>
                <a:uFill>
                  <a:solidFill>
                    <a:srgbClr val="2B2B2B"/>
                  </a:solidFill>
                </a:uFill>
                <a:latin typeface="+mn-lt"/>
                <a:ea typeface="+mn-ea"/>
                <a:cs typeface="+mn-cs"/>
                <a:sym typeface="Gill Sans Light"/>
              </a:defRPr>
            </a:lvl1pPr>
            <a:lvl2pPr marL="0" marR="0" indent="2286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2pPr>
            <a:lvl3pPr marL="0" marR="0" indent="4572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3pPr>
            <a:lvl4pPr marL="0" marR="0" indent="6858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4pPr>
            <a:lvl5pPr marL="0" marR="0" indent="9144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5pPr>
            <a:lvl6pPr marL="0" marR="0" indent="11430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6pPr>
            <a:lvl7pPr marL="0" marR="0" indent="13716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7pPr>
            <a:lvl8pPr marL="0" marR="0" indent="16002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8pPr>
            <a:lvl9pPr marL="0" marR="0" indent="1828800" algn="ctr" defTabSz="914400" rtl="0" latinLnBrk="0">
              <a:lnSpc>
                <a:spcPct val="100000"/>
              </a:lnSpc>
              <a:spcBef>
                <a:spcPts val="0"/>
              </a:spcBef>
              <a:spcAft>
                <a:spcPts val="0"/>
              </a:spcAft>
              <a:buClrTx/>
              <a:buSzTx/>
              <a:buFontTx/>
              <a:buNone/>
              <a:tabLst/>
              <a:defRPr sz="7300" b="0" i="0" u="none" strike="noStrike" cap="none" spc="0" baseline="0">
                <a:ln>
                  <a:noFill/>
                </a:ln>
                <a:solidFill>
                  <a:srgbClr val="2B2B2B"/>
                </a:solidFill>
                <a:uFill>
                  <a:solidFill>
                    <a:srgbClr val="2B2B2B"/>
                  </a:solidFill>
                </a:uFill>
                <a:latin typeface="+mn-lt"/>
                <a:ea typeface="+mn-ea"/>
                <a:cs typeface="+mn-cs"/>
                <a:sym typeface="Gill Sans Light"/>
              </a:defRPr>
            </a:lvl9pPr>
          </a:lstStyle>
          <a:p>
            <a:pPr>
              <a:defRPr/>
            </a:pPr>
            <a:r>
              <a:rPr lang="en-US" b="1" smtClean="0"/>
              <a:t>WInSAR Operations</a:t>
            </a:r>
            <a:endParaRPr lang="en-US" b="1" dirty="0" smtClean="0"/>
          </a:p>
        </p:txBody>
      </p:sp>
      <p:sp>
        <p:nvSpPr>
          <p:cNvPr id="6" name="Rectangle 2"/>
          <p:cNvSpPr>
            <a:spLocks noGrp="1" noChangeArrowheads="1"/>
          </p:cNvSpPr>
          <p:nvPr>
            <p:ph type="body" idx="1"/>
          </p:nvPr>
        </p:nvSpPr>
        <p:spPr>
          <a:xfrm>
            <a:off x="381000" y="2717800"/>
            <a:ext cx="9144000" cy="10617200"/>
          </a:xfrm>
        </p:spPr>
        <p:txBody>
          <a:bodyPr anchor="t"/>
          <a:lstStyle/>
          <a:p>
            <a:pPr marL="0" indent="0" eaLnBrk="1" hangingPunct="1">
              <a:buFont typeface="Gill Sans Light" charset="0"/>
              <a:buNone/>
              <a:defRPr/>
            </a:pPr>
            <a:r>
              <a:rPr lang="en-US" sz="4400" b="1" dirty="0" smtClean="0">
                <a:latin typeface="Gill Sans" charset="0"/>
                <a:cs typeface="Gill Sans" charset="0"/>
                <a:sym typeface="Gill Sans" charset="0"/>
              </a:rPr>
              <a:t>Data &amp; Access</a:t>
            </a:r>
            <a:endParaRPr lang="en-US" sz="4400" b="1" i="1" dirty="0" smtClean="0">
              <a:solidFill>
                <a:srgbClr val="D90B00"/>
              </a:solidFill>
              <a:latin typeface="Gill Sans" charset="0"/>
              <a:ea typeface="ヒラギノ角ゴ ProN W6" charset="0"/>
              <a:cs typeface="ヒラギノ角ゴ ProN W6" charset="0"/>
              <a:sym typeface="Gill Sans" charset="0"/>
            </a:endParaRPr>
          </a:p>
          <a:p>
            <a:pPr eaLnBrk="1" hangingPunct="1">
              <a:defRPr/>
            </a:pPr>
            <a:endParaRPr lang="en-US" sz="3700" dirty="0" smtClean="0"/>
          </a:p>
          <a:p>
            <a:pPr lvl="1" eaLnBrk="1" hangingPunct="1">
              <a:spcBef>
                <a:spcPts val="1538"/>
              </a:spcBef>
              <a:buFontTx/>
              <a:buChar char="-"/>
              <a:defRPr/>
            </a:pPr>
            <a:endParaRPr lang="en-US" sz="3700" dirty="0" smtClean="0"/>
          </a:p>
          <a:p>
            <a:pPr lvl="1" eaLnBrk="1" hangingPunct="1">
              <a:spcBef>
                <a:spcPts val="1538"/>
              </a:spcBef>
              <a:buFontTx/>
              <a:buChar char="-"/>
              <a:defRPr/>
            </a:pPr>
            <a:endParaRPr lang="en-US" sz="3700" dirty="0" smtClean="0"/>
          </a:p>
          <a:p>
            <a:pPr lvl="1" eaLnBrk="1" hangingPunct="1">
              <a:spcBef>
                <a:spcPts val="1538"/>
              </a:spcBef>
              <a:buFontTx/>
              <a:buChar char="-"/>
              <a:defRPr/>
            </a:pPr>
            <a:endParaRPr lang="en-US" sz="3700" dirty="0" smtClean="0"/>
          </a:p>
          <a:p>
            <a:pPr lvl="1" eaLnBrk="1" hangingPunct="1">
              <a:spcBef>
                <a:spcPts val="1538"/>
              </a:spcBef>
              <a:defRPr/>
            </a:pPr>
            <a:endParaRPr lang="en-US" sz="3700" dirty="0" smtClean="0"/>
          </a:p>
          <a:p>
            <a:pPr marL="444500" lvl="1" indent="0" eaLnBrk="1" hangingPunct="1">
              <a:spcBef>
                <a:spcPts val="1538"/>
              </a:spcBef>
              <a:buFont typeface="Gill Sans Light" charset="0"/>
              <a:buNone/>
              <a:defRPr/>
            </a:pPr>
            <a:endParaRPr lang="en-US" sz="3700" b="1" dirty="0" smtClean="0">
              <a:latin typeface="Gill Sans" charset="0"/>
              <a:cs typeface="Gill Sans" charset="0"/>
              <a:sym typeface="Gill Sans" charset="0"/>
            </a:endParaRPr>
          </a:p>
          <a:p>
            <a:pPr marL="444500" lvl="1" indent="0" eaLnBrk="1" hangingPunct="1">
              <a:spcBef>
                <a:spcPts val="1538"/>
              </a:spcBef>
              <a:buFont typeface="Gill Sans Light" charset="0"/>
              <a:buNone/>
              <a:defRPr/>
            </a:pPr>
            <a:endParaRPr lang="en-US" sz="3700" b="1" dirty="0" smtClean="0">
              <a:latin typeface="Gill Sans" charset="0"/>
              <a:cs typeface="Gill Sans" charset="0"/>
              <a:sym typeface="Gill Sans" charset="0"/>
            </a:endParaRPr>
          </a:p>
          <a:p>
            <a:pPr marL="444500" lvl="1" indent="0" eaLnBrk="1" hangingPunct="1">
              <a:spcBef>
                <a:spcPts val="1538"/>
              </a:spcBef>
              <a:buFont typeface="Gill Sans Light" charset="0"/>
              <a:buNone/>
              <a:defRPr/>
            </a:pPr>
            <a:endParaRPr lang="en-US" sz="3700" b="1" dirty="0" smtClean="0">
              <a:latin typeface="Gill Sans" charset="0"/>
              <a:cs typeface="Gill Sans" charset="0"/>
              <a:sym typeface="Gill Sans" charset="0"/>
            </a:endParaRPr>
          </a:p>
          <a:p>
            <a:pPr marL="444500" lvl="1" indent="0" eaLnBrk="1" hangingPunct="1">
              <a:spcBef>
                <a:spcPts val="1538"/>
              </a:spcBef>
              <a:buFont typeface="Gill Sans Light" charset="0"/>
              <a:buNone/>
              <a:defRPr/>
            </a:pPr>
            <a:endParaRPr lang="en-US" sz="3700" b="1" dirty="0" smtClean="0">
              <a:latin typeface="Gill Sans" charset="0"/>
              <a:cs typeface="Gill Sans" charset="0"/>
              <a:sym typeface="Gill Sans" charset="0"/>
            </a:endParaRPr>
          </a:p>
        </p:txBody>
      </p:sp>
      <p:graphicFrame>
        <p:nvGraphicFramePr>
          <p:cNvPr id="7" name="Table 6"/>
          <p:cNvGraphicFramePr>
            <a:graphicFrameLocks noGrp="1"/>
          </p:cNvGraphicFramePr>
          <p:nvPr/>
        </p:nvGraphicFramePr>
        <p:xfrm>
          <a:off x="381000" y="3810000"/>
          <a:ext cx="9525000" cy="8382000"/>
        </p:xfrm>
        <a:graphic>
          <a:graphicData uri="http://schemas.openxmlformats.org/drawingml/2006/table">
            <a:tbl>
              <a:tblPr firstRow="1" bandRow="1">
                <a:tableStyleId>{5C22544A-7EE6-4342-B048-85BDC9FD1C3A}</a:tableStyleId>
              </a:tblPr>
              <a:tblGrid>
                <a:gridCol w="3505200"/>
                <a:gridCol w="3029393"/>
                <a:gridCol w="2990407"/>
              </a:tblGrid>
              <a:tr h="838200">
                <a:tc>
                  <a:txBody>
                    <a:bodyPr/>
                    <a:lstStyle/>
                    <a:p>
                      <a:pPr algn="ctr" fontAlgn="b"/>
                      <a:r>
                        <a:rPr lang="en-US" sz="4100" b="1" i="0" u="none" strike="noStrike" dirty="0">
                          <a:solidFill>
                            <a:srgbClr val="000000"/>
                          </a:solidFill>
                          <a:effectLst/>
                          <a:latin typeface="Calibri"/>
                        </a:rPr>
                        <a:t>Mission</a:t>
                      </a:r>
                    </a:p>
                  </a:txBody>
                  <a:tcPr marL="14067" marR="14067" marT="14067" marB="0" anchor="ctr"/>
                </a:tc>
                <a:tc>
                  <a:txBody>
                    <a:bodyPr/>
                    <a:lstStyle/>
                    <a:p>
                      <a:pPr algn="ctr" fontAlgn="b"/>
                      <a:r>
                        <a:rPr lang="en-US" sz="4100" b="1" i="0" u="none" strike="noStrike" dirty="0">
                          <a:solidFill>
                            <a:srgbClr val="000000"/>
                          </a:solidFill>
                          <a:effectLst/>
                          <a:latin typeface="Calibri"/>
                        </a:rPr>
                        <a:t>Scene Count</a:t>
                      </a:r>
                    </a:p>
                  </a:txBody>
                  <a:tcPr marL="14067" marR="14067" marT="14067" marB="0" anchor="ctr"/>
                </a:tc>
                <a:tc>
                  <a:txBody>
                    <a:bodyPr/>
                    <a:lstStyle/>
                    <a:p>
                      <a:pPr algn="ctr" fontAlgn="b"/>
                      <a:r>
                        <a:rPr lang="en-US" sz="4100" b="1" i="0" u="none" strike="noStrike" dirty="0">
                          <a:solidFill>
                            <a:srgbClr val="000000"/>
                          </a:solidFill>
                          <a:effectLst/>
                          <a:latin typeface="Calibri"/>
                        </a:rPr>
                        <a:t>Data Size, GB </a:t>
                      </a:r>
                    </a:p>
                  </a:txBody>
                  <a:tcPr marL="14067" marR="14067" marT="14067" marB="0" anchor="ctr"/>
                </a:tc>
              </a:tr>
              <a:tr h="838200">
                <a:tc>
                  <a:txBody>
                    <a:bodyPr/>
                    <a:lstStyle/>
                    <a:p>
                      <a:pPr algn="l" fontAlgn="b"/>
                      <a:r>
                        <a:rPr lang="en-US" sz="3700" b="0" i="0" u="none" strike="noStrike" dirty="0">
                          <a:solidFill>
                            <a:srgbClr val="000000"/>
                          </a:solidFill>
                          <a:effectLst/>
                          <a:latin typeface="Calibri"/>
                        </a:rPr>
                        <a:t>COSMO-</a:t>
                      </a:r>
                      <a:r>
                        <a:rPr lang="en-US" sz="3700" b="0" i="0" u="none" strike="noStrike" dirty="0" err="1" smtClean="0">
                          <a:solidFill>
                            <a:srgbClr val="000000"/>
                          </a:solidFill>
                          <a:effectLst/>
                          <a:latin typeface="Calibri"/>
                        </a:rPr>
                        <a:t>SkyMed</a:t>
                      </a:r>
                      <a:r>
                        <a:rPr lang="en-US" sz="3700" b="0" i="0" u="none" strike="noStrike" dirty="0" smtClean="0">
                          <a:solidFill>
                            <a:srgbClr val="000000"/>
                          </a:solidFill>
                          <a:effectLst/>
                          <a:latin typeface="Calibri"/>
                        </a:rPr>
                        <a:t>*</a:t>
                      </a:r>
                      <a:endParaRPr lang="en-US" sz="3700" b="0" i="0" u="none" strike="noStrike" dirty="0">
                        <a:solidFill>
                          <a:srgbClr val="000000"/>
                        </a:solidFill>
                        <a:effectLst/>
                        <a:latin typeface="Calibri"/>
                      </a:endParaRPr>
                    </a:p>
                  </a:txBody>
                  <a:tcPr marL="14067" marR="14067" marT="14067" marB="0" anchor="ctr"/>
                </a:tc>
                <a:tc>
                  <a:txBody>
                    <a:bodyPr/>
                    <a:lstStyle/>
                    <a:p>
                      <a:pPr algn="r" fontAlgn="b"/>
                      <a:r>
                        <a:rPr lang="en-US" sz="3700" b="0" i="0" u="none" strike="noStrike" dirty="0" smtClean="0">
                          <a:solidFill>
                            <a:srgbClr val="000000"/>
                          </a:solidFill>
                          <a:effectLst/>
                          <a:latin typeface="Calibri"/>
                        </a:rPr>
                        <a:t>739</a:t>
                      </a:r>
                      <a:endParaRPr lang="en-US" sz="3700" b="0" i="0" u="none" strike="noStrike" dirty="0">
                        <a:solidFill>
                          <a:srgbClr val="000000"/>
                        </a:solidFill>
                        <a:effectLst/>
                        <a:latin typeface="Calibri"/>
                      </a:endParaRPr>
                    </a:p>
                  </a:txBody>
                  <a:tcPr marL="14067" marR="14067" marT="14067" marB="0" anchor="ctr"/>
                </a:tc>
                <a:tc>
                  <a:txBody>
                    <a:bodyPr/>
                    <a:lstStyle/>
                    <a:p>
                      <a:pPr algn="r" fontAlgn="b"/>
                      <a:r>
                        <a:rPr lang="en-US" sz="3700" b="0" i="0" u="none" strike="noStrike" dirty="0" smtClean="0">
                          <a:solidFill>
                            <a:srgbClr val="000000"/>
                          </a:solidFill>
                          <a:effectLst/>
                          <a:latin typeface="Calibri"/>
                        </a:rPr>
                        <a:t>351</a:t>
                      </a:r>
                      <a:endParaRPr lang="en-US" sz="3700" b="0" i="0" u="none" strike="noStrike" dirty="0">
                        <a:solidFill>
                          <a:srgbClr val="000000"/>
                        </a:solidFill>
                        <a:effectLst/>
                        <a:latin typeface="Calibri"/>
                      </a:endParaRPr>
                    </a:p>
                  </a:txBody>
                  <a:tcPr marL="14067" marR="14067" marT="14067" marB="0" anchor="ctr"/>
                </a:tc>
              </a:tr>
              <a:tr h="838200">
                <a:tc>
                  <a:txBody>
                    <a:bodyPr/>
                    <a:lstStyle/>
                    <a:p>
                      <a:pPr algn="l" fontAlgn="b"/>
                      <a:r>
                        <a:rPr lang="en-US" sz="3700" b="0" i="0" u="none" strike="noStrike" dirty="0">
                          <a:solidFill>
                            <a:srgbClr val="000000"/>
                          </a:solidFill>
                          <a:effectLst/>
                          <a:latin typeface="Calibri"/>
                        </a:rPr>
                        <a:t>ENVISAT</a:t>
                      </a:r>
                    </a:p>
                  </a:txBody>
                  <a:tcPr marL="14067" marR="14067" marT="14067" marB="0" anchor="ctr"/>
                </a:tc>
                <a:tc>
                  <a:txBody>
                    <a:bodyPr/>
                    <a:lstStyle/>
                    <a:p>
                      <a:pPr algn="r" fontAlgn="b"/>
                      <a:r>
                        <a:rPr lang="en-US" sz="3700" b="0" i="0" u="none" strike="noStrike" dirty="0" smtClean="0">
                          <a:solidFill>
                            <a:srgbClr val="000000"/>
                          </a:solidFill>
                          <a:effectLst/>
                          <a:latin typeface="Calibri"/>
                        </a:rPr>
                        <a:t>24801</a:t>
                      </a:r>
                      <a:endParaRPr lang="en-US" sz="3700" b="0" i="0" u="none" strike="noStrike" dirty="0">
                        <a:solidFill>
                          <a:srgbClr val="000000"/>
                        </a:solidFill>
                        <a:effectLst/>
                        <a:latin typeface="Calibri"/>
                      </a:endParaRPr>
                    </a:p>
                  </a:txBody>
                  <a:tcPr marL="14067" marR="14067" marT="14067" marB="0" anchor="ctr"/>
                </a:tc>
                <a:tc>
                  <a:txBody>
                    <a:bodyPr/>
                    <a:lstStyle/>
                    <a:p>
                      <a:pPr algn="r" fontAlgn="b"/>
                      <a:r>
                        <a:rPr lang="en-US" sz="3700" b="0" i="0" u="none" strike="noStrike" dirty="0" smtClean="0">
                          <a:solidFill>
                            <a:srgbClr val="000000"/>
                          </a:solidFill>
                          <a:effectLst/>
                          <a:latin typeface="Calibri"/>
                        </a:rPr>
                        <a:t>4538</a:t>
                      </a:r>
                      <a:endParaRPr lang="en-US" sz="3700" b="0" i="0" u="none" strike="noStrike" dirty="0">
                        <a:solidFill>
                          <a:srgbClr val="000000"/>
                        </a:solidFill>
                        <a:effectLst/>
                        <a:latin typeface="Calibri"/>
                      </a:endParaRPr>
                    </a:p>
                  </a:txBody>
                  <a:tcPr marL="14067" marR="14067" marT="14067" marB="0" anchor="ctr"/>
                </a:tc>
              </a:tr>
              <a:tr h="838200">
                <a:tc>
                  <a:txBody>
                    <a:bodyPr/>
                    <a:lstStyle/>
                    <a:p>
                      <a:pPr algn="l" fontAlgn="b"/>
                      <a:r>
                        <a:rPr lang="en-US" sz="3700" b="0" i="0" u="none" strike="noStrike">
                          <a:solidFill>
                            <a:srgbClr val="000000"/>
                          </a:solidFill>
                          <a:effectLst/>
                          <a:latin typeface="Calibri"/>
                        </a:rPr>
                        <a:t>ERS-1</a:t>
                      </a:r>
                    </a:p>
                  </a:txBody>
                  <a:tcPr marL="14067" marR="14067" marT="14067" marB="0" anchor="ctr"/>
                </a:tc>
                <a:tc>
                  <a:txBody>
                    <a:bodyPr/>
                    <a:lstStyle/>
                    <a:p>
                      <a:pPr algn="r" fontAlgn="b"/>
                      <a:r>
                        <a:rPr lang="en-US" sz="3700" b="0" i="0" u="none" strike="noStrike" dirty="0" smtClean="0">
                          <a:solidFill>
                            <a:srgbClr val="000000"/>
                          </a:solidFill>
                          <a:effectLst/>
                          <a:latin typeface="Calibri"/>
                        </a:rPr>
                        <a:t>10236</a:t>
                      </a:r>
                      <a:endParaRPr lang="en-US" sz="3700" b="0" i="0" u="none" strike="noStrike" dirty="0">
                        <a:solidFill>
                          <a:srgbClr val="000000"/>
                        </a:solidFill>
                        <a:effectLst/>
                        <a:latin typeface="Calibri"/>
                      </a:endParaRPr>
                    </a:p>
                  </a:txBody>
                  <a:tcPr marL="14067" marR="14067" marT="14067" marB="0" anchor="ctr"/>
                </a:tc>
                <a:tc>
                  <a:txBody>
                    <a:bodyPr/>
                    <a:lstStyle/>
                    <a:p>
                      <a:pPr algn="r" fontAlgn="b"/>
                      <a:r>
                        <a:rPr lang="en-US" sz="3700" b="0" i="0" u="none" strike="noStrike" dirty="0" smtClean="0">
                          <a:solidFill>
                            <a:srgbClr val="000000"/>
                          </a:solidFill>
                          <a:effectLst/>
                          <a:latin typeface="Calibri"/>
                        </a:rPr>
                        <a:t>3679</a:t>
                      </a:r>
                      <a:endParaRPr lang="en-US" sz="3700" b="0" i="0" u="none" strike="noStrike" dirty="0">
                        <a:solidFill>
                          <a:srgbClr val="000000"/>
                        </a:solidFill>
                        <a:effectLst/>
                        <a:latin typeface="Calibri"/>
                      </a:endParaRPr>
                    </a:p>
                  </a:txBody>
                  <a:tcPr marL="14067" marR="14067" marT="14067" marB="0" anchor="ctr"/>
                </a:tc>
              </a:tr>
              <a:tr h="838200">
                <a:tc>
                  <a:txBody>
                    <a:bodyPr/>
                    <a:lstStyle/>
                    <a:p>
                      <a:pPr algn="l" fontAlgn="b"/>
                      <a:r>
                        <a:rPr lang="en-US" sz="3700" b="0" i="0" u="none" strike="noStrike">
                          <a:solidFill>
                            <a:srgbClr val="000000"/>
                          </a:solidFill>
                          <a:effectLst/>
                          <a:latin typeface="Calibri"/>
                        </a:rPr>
                        <a:t>ERS-2</a:t>
                      </a:r>
                    </a:p>
                  </a:txBody>
                  <a:tcPr marL="14067" marR="14067" marT="14067" marB="0" anchor="ctr"/>
                </a:tc>
                <a:tc>
                  <a:txBody>
                    <a:bodyPr/>
                    <a:lstStyle/>
                    <a:p>
                      <a:pPr algn="r" fontAlgn="b"/>
                      <a:r>
                        <a:rPr lang="en-US" sz="3700" b="0" i="0" u="none" strike="noStrike" dirty="0" smtClean="0">
                          <a:solidFill>
                            <a:srgbClr val="000000"/>
                          </a:solidFill>
                          <a:effectLst/>
                          <a:latin typeface="Calibri"/>
                        </a:rPr>
                        <a:t>32176</a:t>
                      </a:r>
                      <a:endParaRPr lang="en-US" sz="3700" b="0" i="0" u="none" strike="noStrike" dirty="0">
                        <a:solidFill>
                          <a:srgbClr val="000000"/>
                        </a:solidFill>
                        <a:effectLst/>
                        <a:latin typeface="Calibri"/>
                      </a:endParaRPr>
                    </a:p>
                  </a:txBody>
                  <a:tcPr marL="14067" marR="14067" marT="14067" marB="0" anchor="ctr"/>
                </a:tc>
                <a:tc>
                  <a:txBody>
                    <a:bodyPr/>
                    <a:lstStyle/>
                    <a:p>
                      <a:pPr algn="r" fontAlgn="b"/>
                      <a:r>
                        <a:rPr lang="en-US" sz="3700" b="0" i="0" u="none" strike="noStrike" dirty="0" smtClean="0">
                          <a:solidFill>
                            <a:srgbClr val="000000"/>
                          </a:solidFill>
                          <a:effectLst/>
                          <a:latin typeface="Calibri"/>
                        </a:rPr>
                        <a:t>7978</a:t>
                      </a:r>
                      <a:endParaRPr lang="en-US" sz="3700" b="0" i="0" u="none" strike="noStrike" dirty="0">
                        <a:solidFill>
                          <a:srgbClr val="000000"/>
                        </a:solidFill>
                        <a:effectLst/>
                        <a:latin typeface="Calibri"/>
                      </a:endParaRPr>
                    </a:p>
                  </a:txBody>
                  <a:tcPr marL="14067" marR="14067" marT="14067" marB="0" anchor="ctr"/>
                </a:tc>
              </a:tr>
              <a:tr h="838200">
                <a:tc>
                  <a:txBody>
                    <a:bodyPr/>
                    <a:lstStyle/>
                    <a:p>
                      <a:pPr algn="l" fontAlgn="b"/>
                      <a:r>
                        <a:rPr lang="en-US" sz="3700" b="0" i="0" u="none" strike="noStrike" dirty="0">
                          <a:solidFill>
                            <a:srgbClr val="000000"/>
                          </a:solidFill>
                          <a:effectLst/>
                          <a:latin typeface="Calibri"/>
                        </a:rPr>
                        <a:t>Radarsat-1</a:t>
                      </a:r>
                    </a:p>
                  </a:txBody>
                  <a:tcPr marL="14067" marR="14067" marT="14067" marB="0" anchor="ctr"/>
                </a:tc>
                <a:tc>
                  <a:txBody>
                    <a:bodyPr/>
                    <a:lstStyle/>
                    <a:p>
                      <a:pPr algn="r" fontAlgn="b"/>
                      <a:r>
                        <a:rPr lang="en-US" sz="3700" b="0" i="0" u="none" strike="noStrike" dirty="0" smtClean="0">
                          <a:solidFill>
                            <a:srgbClr val="000000"/>
                          </a:solidFill>
                          <a:effectLst/>
                          <a:latin typeface="Calibri"/>
                        </a:rPr>
                        <a:t>24884</a:t>
                      </a:r>
                      <a:endParaRPr lang="en-US" sz="3700" b="0" i="0" u="none" strike="noStrike" dirty="0">
                        <a:solidFill>
                          <a:srgbClr val="000000"/>
                        </a:solidFill>
                        <a:effectLst/>
                        <a:latin typeface="Calibri"/>
                      </a:endParaRPr>
                    </a:p>
                  </a:txBody>
                  <a:tcPr marL="14067" marR="14067" marT="14067" marB="0" anchor="ctr"/>
                </a:tc>
                <a:tc>
                  <a:txBody>
                    <a:bodyPr/>
                    <a:lstStyle/>
                    <a:p>
                      <a:pPr algn="r" fontAlgn="b"/>
                      <a:r>
                        <a:rPr lang="en-US" sz="3700" b="0" i="0" u="none" strike="noStrike" dirty="0" smtClean="0">
                          <a:solidFill>
                            <a:srgbClr val="000000"/>
                          </a:solidFill>
                          <a:effectLst/>
                          <a:latin typeface="Calibri"/>
                        </a:rPr>
                        <a:t>12033</a:t>
                      </a:r>
                      <a:endParaRPr lang="en-US" sz="3700" b="0" i="0" u="none" strike="noStrike" dirty="0">
                        <a:solidFill>
                          <a:srgbClr val="000000"/>
                        </a:solidFill>
                        <a:effectLst/>
                        <a:latin typeface="Calibri"/>
                      </a:endParaRPr>
                    </a:p>
                  </a:txBody>
                  <a:tcPr marL="14067" marR="14067" marT="14067" marB="0" anchor="ctr"/>
                </a:tc>
              </a:tr>
              <a:tr h="838200">
                <a:tc>
                  <a:txBody>
                    <a:bodyPr/>
                    <a:lstStyle/>
                    <a:p>
                      <a:pPr algn="l" fontAlgn="b"/>
                      <a:r>
                        <a:rPr lang="en-US" sz="3700" b="0" i="0" u="none" strike="noStrike" dirty="0">
                          <a:solidFill>
                            <a:srgbClr val="000000"/>
                          </a:solidFill>
                          <a:effectLst/>
                          <a:latin typeface="Calibri"/>
                        </a:rPr>
                        <a:t>Radarsat-</a:t>
                      </a:r>
                      <a:r>
                        <a:rPr lang="en-US" sz="3700" b="0" i="0" u="none" strike="noStrike" dirty="0" smtClean="0">
                          <a:solidFill>
                            <a:srgbClr val="000000"/>
                          </a:solidFill>
                          <a:effectLst/>
                          <a:latin typeface="Calibri"/>
                        </a:rPr>
                        <a:t>2*</a:t>
                      </a:r>
                      <a:endParaRPr lang="en-US" sz="3700" b="0" i="0" u="none" strike="noStrike" dirty="0">
                        <a:solidFill>
                          <a:srgbClr val="000000"/>
                        </a:solidFill>
                        <a:effectLst/>
                        <a:latin typeface="Calibri"/>
                      </a:endParaRPr>
                    </a:p>
                  </a:txBody>
                  <a:tcPr marL="14067" marR="14067" marT="14067" marB="0" anchor="ctr"/>
                </a:tc>
                <a:tc>
                  <a:txBody>
                    <a:bodyPr/>
                    <a:lstStyle/>
                    <a:p>
                      <a:pPr algn="r" fontAlgn="b"/>
                      <a:r>
                        <a:rPr lang="en-US" sz="3700" b="0" i="0" u="none" strike="noStrike" dirty="0">
                          <a:solidFill>
                            <a:srgbClr val="000000"/>
                          </a:solidFill>
                          <a:effectLst/>
                          <a:latin typeface="Calibri"/>
                        </a:rPr>
                        <a:t>352</a:t>
                      </a:r>
                    </a:p>
                  </a:txBody>
                  <a:tcPr marL="14067" marR="14067" marT="14067" marB="0" anchor="ctr"/>
                </a:tc>
                <a:tc>
                  <a:txBody>
                    <a:bodyPr/>
                    <a:lstStyle/>
                    <a:p>
                      <a:pPr algn="r" fontAlgn="b"/>
                      <a:r>
                        <a:rPr lang="en-US" sz="3700" b="0" i="0" u="none" strike="noStrike" dirty="0">
                          <a:solidFill>
                            <a:srgbClr val="000000"/>
                          </a:solidFill>
                          <a:effectLst/>
                          <a:latin typeface="Calibri"/>
                        </a:rPr>
                        <a:t>221</a:t>
                      </a:r>
                    </a:p>
                  </a:txBody>
                  <a:tcPr marL="14067" marR="14067" marT="14067" marB="0" anchor="ctr"/>
                </a:tc>
              </a:tr>
              <a:tr h="838200">
                <a:tc>
                  <a:txBody>
                    <a:bodyPr/>
                    <a:lstStyle/>
                    <a:p>
                      <a:pPr algn="l" fontAlgn="b"/>
                      <a:r>
                        <a:rPr lang="en-US" sz="3700" b="0" i="0" u="none" strike="noStrike" dirty="0">
                          <a:solidFill>
                            <a:srgbClr val="000000"/>
                          </a:solidFill>
                          <a:effectLst/>
                          <a:latin typeface="Calibri"/>
                        </a:rPr>
                        <a:t>Sentinel-1a</a:t>
                      </a:r>
                    </a:p>
                  </a:txBody>
                  <a:tcPr marL="14067" marR="14067" marT="14067" marB="0" anchor="ctr"/>
                </a:tc>
                <a:tc>
                  <a:txBody>
                    <a:bodyPr/>
                    <a:lstStyle/>
                    <a:p>
                      <a:pPr algn="r" fontAlgn="b"/>
                      <a:r>
                        <a:rPr lang="en-US" sz="3700" b="0" i="0" u="none" strike="noStrike" dirty="0" smtClean="0">
                          <a:solidFill>
                            <a:srgbClr val="000000"/>
                          </a:solidFill>
                          <a:effectLst/>
                          <a:latin typeface="Calibri"/>
                        </a:rPr>
                        <a:t>719</a:t>
                      </a:r>
                      <a:endParaRPr lang="en-US" sz="3700" b="0" i="0" u="none" strike="noStrike" dirty="0">
                        <a:solidFill>
                          <a:srgbClr val="000000"/>
                        </a:solidFill>
                        <a:effectLst/>
                        <a:latin typeface="Calibri"/>
                      </a:endParaRPr>
                    </a:p>
                  </a:txBody>
                  <a:tcPr marL="14067" marR="14067" marT="14067" marB="0" anchor="ctr"/>
                </a:tc>
                <a:tc>
                  <a:txBody>
                    <a:bodyPr/>
                    <a:lstStyle/>
                    <a:p>
                      <a:pPr algn="r" fontAlgn="b"/>
                      <a:r>
                        <a:rPr lang="en-US" sz="3700" b="0" i="0" u="none" strike="noStrike" dirty="0" smtClean="0">
                          <a:solidFill>
                            <a:srgbClr val="000000"/>
                          </a:solidFill>
                          <a:effectLst/>
                          <a:latin typeface="Calibri"/>
                        </a:rPr>
                        <a:t>2122</a:t>
                      </a:r>
                      <a:endParaRPr lang="en-US" sz="3700" b="0" i="0" u="none" strike="noStrike" dirty="0">
                        <a:solidFill>
                          <a:srgbClr val="000000"/>
                        </a:solidFill>
                        <a:effectLst/>
                        <a:latin typeface="Calibri"/>
                      </a:endParaRPr>
                    </a:p>
                  </a:txBody>
                  <a:tcPr marL="14067" marR="14067" marT="14067" marB="0" anchor="ctr"/>
                </a:tc>
              </a:tr>
              <a:tr h="838200">
                <a:tc>
                  <a:txBody>
                    <a:bodyPr/>
                    <a:lstStyle/>
                    <a:p>
                      <a:pPr algn="l" fontAlgn="b"/>
                      <a:r>
                        <a:rPr lang="en-US" sz="3700" b="0" i="0" u="none" strike="noStrike" dirty="0" err="1">
                          <a:solidFill>
                            <a:srgbClr val="000000"/>
                          </a:solidFill>
                          <a:effectLst/>
                          <a:latin typeface="Calibri"/>
                        </a:rPr>
                        <a:t>TerraSAR</a:t>
                      </a:r>
                      <a:r>
                        <a:rPr lang="en-US" sz="3700" b="0" i="0" u="none" strike="noStrike" dirty="0">
                          <a:solidFill>
                            <a:srgbClr val="000000"/>
                          </a:solidFill>
                          <a:effectLst/>
                          <a:latin typeface="Calibri"/>
                        </a:rPr>
                        <a:t>-X</a:t>
                      </a:r>
                    </a:p>
                  </a:txBody>
                  <a:tcPr marL="14067" marR="14067" marT="14067" marB="0" anchor="ctr"/>
                </a:tc>
                <a:tc>
                  <a:txBody>
                    <a:bodyPr/>
                    <a:lstStyle/>
                    <a:p>
                      <a:pPr algn="r" fontAlgn="b"/>
                      <a:r>
                        <a:rPr lang="en-US" sz="3700" b="0" i="0" u="none" strike="noStrike" dirty="0" smtClean="0">
                          <a:solidFill>
                            <a:srgbClr val="000000"/>
                          </a:solidFill>
                          <a:effectLst/>
                          <a:latin typeface="Calibri"/>
                        </a:rPr>
                        <a:t>1843</a:t>
                      </a:r>
                      <a:endParaRPr lang="en-US" sz="3700" b="0" i="0" u="none" strike="noStrike" dirty="0">
                        <a:solidFill>
                          <a:srgbClr val="000000"/>
                        </a:solidFill>
                        <a:effectLst/>
                        <a:latin typeface="Calibri"/>
                      </a:endParaRPr>
                    </a:p>
                  </a:txBody>
                  <a:tcPr marL="14067" marR="14067" marT="14067" marB="0" anchor="ctr"/>
                </a:tc>
                <a:tc>
                  <a:txBody>
                    <a:bodyPr/>
                    <a:lstStyle/>
                    <a:p>
                      <a:pPr algn="r" fontAlgn="b"/>
                      <a:r>
                        <a:rPr lang="en-US" sz="3700" b="0" i="0" u="none" strike="noStrike" dirty="0" smtClean="0">
                          <a:solidFill>
                            <a:srgbClr val="000000"/>
                          </a:solidFill>
                          <a:effectLst/>
                          <a:latin typeface="Calibri"/>
                        </a:rPr>
                        <a:t>1954</a:t>
                      </a:r>
                      <a:endParaRPr lang="en-US" sz="3700" b="0" i="0" u="none" strike="noStrike" dirty="0">
                        <a:solidFill>
                          <a:srgbClr val="000000"/>
                        </a:solidFill>
                        <a:effectLst/>
                        <a:latin typeface="Calibri"/>
                      </a:endParaRPr>
                    </a:p>
                  </a:txBody>
                  <a:tcPr marL="14067" marR="14067" marT="14067" marB="0" anchor="ctr"/>
                </a:tc>
              </a:tr>
              <a:tr h="838200">
                <a:tc>
                  <a:txBody>
                    <a:bodyPr/>
                    <a:lstStyle/>
                    <a:p>
                      <a:pPr algn="l" fontAlgn="b"/>
                      <a:r>
                        <a:rPr lang="en-US" sz="3700" b="1" i="0" u="none" strike="noStrike" dirty="0" smtClean="0">
                          <a:solidFill>
                            <a:srgbClr val="000000"/>
                          </a:solidFill>
                          <a:effectLst/>
                          <a:latin typeface="Calibri"/>
                        </a:rPr>
                        <a:t>TOTAL:</a:t>
                      </a:r>
                      <a:endParaRPr lang="en-US" sz="3700" b="1" i="0" u="none" strike="noStrike" dirty="0">
                        <a:solidFill>
                          <a:srgbClr val="000000"/>
                        </a:solidFill>
                        <a:effectLst/>
                        <a:latin typeface="Calibri"/>
                      </a:endParaRPr>
                    </a:p>
                  </a:txBody>
                  <a:tcPr marL="14067" marR="14067" marT="14067" marB="0" anchor="ctr"/>
                </a:tc>
                <a:tc>
                  <a:txBody>
                    <a:bodyPr/>
                    <a:lstStyle/>
                    <a:p>
                      <a:pPr algn="r" fontAlgn="b"/>
                      <a:r>
                        <a:rPr lang="en-US" sz="3700" b="1" i="0" u="none" strike="noStrike" dirty="0" smtClean="0">
                          <a:solidFill>
                            <a:srgbClr val="000000"/>
                          </a:solidFill>
                          <a:effectLst/>
                          <a:latin typeface="Calibri"/>
                        </a:rPr>
                        <a:t>95870</a:t>
                      </a:r>
                      <a:endParaRPr lang="en-US" sz="3700" b="1" i="0" u="none" strike="noStrike" dirty="0">
                        <a:solidFill>
                          <a:srgbClr val="000000"/>
                        </a:solidFill>
                        <a:effectLst/>
                        <a:latin typeface="Calibri"/>
                      </a:endParaRPr>
                    </a:p>
                  </a:txBody>
                  <a:tcPr marL="14067" marR="14067" marT="14067" marB="0" anchor="ctr"/>
                </a:tc>
                <a:tc>
                  <a:txBody>
                    <a:bodyPr/>
                    <a:lstStyle/>
                    <a:p>
                      <a:pPr algn="r" fontAlgn="b"/>
                      <a:r>
                        <a:rPr lang="en-US" sz="3700" b="1" i="0" u="none" strike="noStrike" dirty="0" smtClean="0">
                          <a:solidFill>
                            <a:srgbClr val="000000"/>
                          </a:solidFill>
                          <a:effectLst/>
                          <a:latin typeface="Calibri"/>
                        </a:rPr>
                        <a:t>35932</a:t>
                      </a:r>
                      <a:endParaRPr lang="en-US" sz="3700" b="1" i="0" u="none" strike="noStrike" dirty="0">
                        <a:solidFill>
                          <a:srgbClr val="000000"/>
                        </a:solidFill>
                        <a:effectLst/>
                        <a:latin typeface="Calibri"/>
                      </a:endParaRPr>
                    </a:p>
                  </a:txBody>
                  <a:tcPr marL="14067" marR="14067" marT="14067" marB="0" anchor="ctr"/>
                </a:tc>
              </a:tr>
            </a:tbl>
          </a:graphicData>
        </a:graphic>
      </p:graphicFrame>
      <p:sp>
        <p:nvSpPr>
          <p:cNvPr id="8" name="TextBox 1"/>
          <p:cNvSpPr txBox="1">
            <a:spLocks noChangeArrowheads="1"/>
          </p:cNvSpPr>
          <p:nvPr/>
        </p:nvSpPr>
        <p:spPr bwMode="auto">
          <a:xfrm>
            <a:off x="381000" y="12415838"/>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3200"/>
              <a:t>*Supersites Collections at UNAVCO</a:t>
            </a:r>
          </a:p>
        </p:txBody>
      </p:sp>
      <p:sp>
        <p:nvSpPr>
          <p:cNvPr id="9" name="Rectangle 4"/>
          <p:cNvSpPr>
            <a:spLocks/>
          </p:cNvSpPr>
          <p:nvPr/>
        </p:nvSpPr>
        <p:spPr bwMode="auto">
          <a:xfrm>
            <a:off x="12131675" y="12838113"/>
            <a:ext cx="10555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3700" u="sng">
                <a:solidFill>
                  <a:schemeClr val="tx1"/>
                </a:solidFill>
                <a:latin typeface="Calibri" charset="0"/>
                <a:ea typeface="ＭＳ Ｐゴシック" charset="0"/>
                <a:cs typeface="ＭＳ Ｐゴシック" charset="0"/>
                <a:sym typeface="Calibri" charset="0"/>
              </a:rPr>
              <a:t>http://web-services.unavco.org/brokered/ssara/gui2.0</a:t>
            </a:r>
          </a:p>
        </p:txBody>
      </p:sp>
      <p:sp>
        <p:nvSpPr>
          <p:cNvPr id="10" name="TextBox 3"/>
          <p:cNvSpPr txBox="1">
            <a:spLocks noChangeArrowheads="1"/>
          </p:cNvSpPr>
          <p:nvPr/>
        </p:nvSpPr>
        <p:spPr bwMode="auto">
          <a:xfrm>
            <a:off x="12001500" y="2590800"/>
            <a:ext cx="1047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8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58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58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5800">
                <a:solidFill>
                  <a:srgbClr val="414141"/>
                </a:solidFill>
                <a:latin typeface="Gill Sans Light" charset="0"/>
                <a:ea typeface="ヒラギノ角ゴ ProN W3" charset="0"/>
                <a:cs typeface="ヒラギノ角ゴ ProN W3" charset="0"/>
                <a:sym typeface="Gill Sans Light" charset="0"/>
              </a:defRPr>
            </a:lvl9pPr>
          </a:lstStyle>
          <a:p>
            <a:pPr eaLnBrk="1" hangingPunct="1"/>
            <a:r>
              <a:rPr lang="en-US" sz="3600" b="1" dirty="0">
                <a:solidFill>
                  <a:schemeClr val="tx2"/>
                </a:solidFill>
                <a:latin typeface="Calibri" charset="0"/>
                <a:ea typeface="ＭＳ Ｐゴシック" charset="0"/>
                <a:cs typeface="ＭＳ Ｐゴシック" charset="0"/>
                <a:sym typeface="Calibri" charset="0"/>
              </a:rPr>
              <a:t>Contact:</a:t>
            </a:r>
            <a:r>
              <a:rPr lang="en-US" sz="3600" dirty="0">
                <a:solidFill>
                  <a:schemeClr val="tx2"/>
                </a:solidFill>
                <a:latin typeface="Calibri" charset="0"/>
                <a:ea typeface="ＭＳ Ｐゴシック" charset="0"/>
                <a:cs typeface="ＭＳ Ｐゴシック" charset="0"/>
                <a:sym typeface="Calibri" charset="0"/>
              </a:rPr>
              <a:t> </a:t>
            </a:r>
            <a:r>
              <a:rPr lang="en-US" sz="3600" i="1" dirty="0" err="1">
                <a:solidFill>
                  <a:schemeClr val="tx2"/>
                </a:solidFill>
                <a:latin typeface="Calibri" charset="0"/>
                <a:ea typeface="ＭＳ Ｐゴシック" charset="0"/>
                <a:cs typeface="ＭＳ Ｐゴシック" charset="0"/>
                <a:sym typeface="Calibri" charset="0"/>
              </a:rPr>
              <a:t>winsar@unavco.org</a:t>
            </a:r>
            <a:r>
              <a:rPr lang="en-US" sz="3600" i="1" dirty="0">
                <a:solidFill>
                  <a:schemeClr val="tx2"/>
                </a:solidFill>
                <a:latin typeface="Calibri" charset="0"/>
                <a:ea typeface="ＭＳ Ｐゴシック" charset="0"/>
                <a:cs typeface="ＭＳ Ｐゴシック" charset="0"/>
                <a:sym typeface="Calibri" charset="0"/>
              </a:rPr>
              <a:t> </a:t>
            </a:r>
            <a:r>
              <a:rPr lang="en-US" sz="3600" dirty="0">
                <a:solidFill>
                  <a:schemeClr val="tx2"/>
                </a:solidFill>
                <a:latin typeface="Calibri" charset="0"/>
                <a:ea typeface="ＭＳ Ｐゴシック" charset="0"/>
                <a:cs typeface="ＭＳ Ｐゴシック" charset="0"/>
                <a:sym typeface="Calibri" charset="0"/>
              </a:rPr>
              <a:t>| </a:t>
            </a:r>
            <a:r>
              <a:rPr lang="en-US" sz="3600" i="1" dirty="0" err="1">
                <a:solidFill>
                  <a:schemeClr val="tx2"/>
                </a:solidFill>
                <a:latin typeface="Calibri" charset="0"/>
                <a:ea typeface="ＭＳ Ｐゴシック" charset="0"/>
                <a:cs typeface="ＭＳ Ｐゴシック" charset="0"/>
                <a:sym typeface="Calibri" charset="0"/>
              </a:rPr>
              <a:t>supersites@unavco.org</a:t>
            </a:r>
            <a:endParaRPr lang="en-US" sz="3600" i="1" dirty="0">
              <a:solidFill>
                <a:schemeClr val="tx2"/>
              </a:solidFill>
              <a:latin typeface="Calibri" charset="0"/>
              <a:ea typeface="ＭＳ Ｐゴシック" charset="0"/>
              <a:cs typeface="ＭＳ Ｐゴシック" charset="0"/>
              <a:sym typeface="Calibri" charset="0"/>
            </a:endParaRPr>
          </a:p>
        </p:txBody>
      </p:sp>
      <p:pic>
        <p:nvPicPr>
          <p:cNvPr id="11" name="Picture 1" descr="Screen Shot 2015-12-08 at 2.27.4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3352800"/>
            <a:ext cx="10680700" cy="922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511224"/>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6400800" y="774700"/>
            <a:ext cx="17805400" cy="1308100"/>
          </a:xfrm>
        </p:spPr>
        <p:txBody>
          <a:bodyPr/>
          <a:lstStyle/>
          <a:p>
            <a:pPr eaLnBrk="1" hangingPunct="1">
              <a:defRPr/>
            </a:pPr>
            <a:r>
              <a:rPr lang="en-US" b="1" dirty="0" err="1" smtClean="0"/>
              <a:t>WInSAR</a:t>
            </a:r>
            <a:r>
              <a:rPr lang="en-US" b="1" dirty="0" smtClean="0"/>
              <a:t> TSX Background Tasking</a:t>
            </a:r>
          </a:p>
        </p:txBody>
      </p:sp>
      <p:pic>
        <p:nvPicPr>
          <p:cNvPr id="6" name="Picture 1" descr="Screen Shot 2015-12-08 at 2.31.1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34255" y="2362200"/>
            <a:ext cx="13173075" cy="1135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87"/>
          <p:cNvSpPr txBox="1">
            <a:spLocks/>
          </p:cNvSpPr>
          <p:nvPr/>
        </p:nvSpPr>
        <p:spPr bwMode="auto">
          <a:xfrm>
            <a:off x="347663" y="2451100"/>
            <a:ext cx="10777537" cy="10728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63500" tIns="63500" rIns="63500" bIns="63500" anchor="t"/>
          <a:lstStyle>
            <a:lvl1pPr marL="406400" indent="-406400" algn="l" rtl="0" eaLnBrk="0" fontAlgn="base" hangingPunct="0">
              <a:spcBef>
                <a:spcPts val="5300"/>
              </a:spcBef>
              <a:spcAft>
                <a:spcPct val="0"/>
              </a:spcAft>
              <a:buSzPct val="81000"/>
              <a:buFont typeface="Gill Sans Light" charset="0"/>
              <a:buChar char="•"/>
              <a:defRPr sz="5200">
                <a:solidFill>
                  <a:srgbClr val="202020"/>
                </a:solidFill>
                <a:latin typeface="+mn-lt"/>
                <a:ea typeface="+mn-ea"/>
                <a:cs typeface="+mn-cs"/>
                <a:sym typeface="Gill Sans Light" charset="0"/>
              </a:defRPr>
            </a:lvl1pPr>
            <a:lvl2pPr marL="850900" indent="-406400" algn="l" rtl="0" eaLnBrk="0" fontAlgn="base" hangingPunct="0">
              <a:spcBef>
                <a:spcPts val="5300"/>
              </a:spcBef>
              <a:spcAft>
                <a:spcPct val="0"/>
              </a:spcAft>
              <a:buSzPct val="81000"/>
              <a:buFont typeface="Gill Sans Light" charset="0"/>
              <a:buChar char="•"/>
              <a:defRPr sz="5200">
                <a:solidFill>
                  <a:srgbClr val="202020"/>
                </a:solidFill>
                <a:latin typeface="+mn-lt"/>
                <a:ea typeface="+mn-ea"/>
                <a:cs typeface="+mn-cs"/>
                <a:sym typeface="Gill Sans Light" charset="0"/>
              </a:defRPr>
            </a:lvl2pPr>
            <a:lvl3pPr marL="1358900" indent="-406400" algn="l" rtl="0" eaLnBrk="0" fontAlgn="base" hangingPunct="0">
              <a:spcBef>
                <a:spcPts val="5300"/>
              </a:spcBef>
              <a:spcAft>
                <a:spcPct val="0"/>
              </a:spcAft>
              <a:buSzPct val="81000"/>
              <a:buFont typeface="Gill Sans Light" charset="0"/>
              <a:buChar char="•"/>
              <a:defRPr sz="5200">
                <a:solidFill>
                  <a:srgbClr val="202020"/>
                </a:solidFill>
                <a:latin typeface="+mn-lt"/>
                <a:ea typeface="+mn-ea"/>
                <a:cs typeface="+mn-cs"/>
                <a:sym typeface="Gill Sans Light" charset="0"/>
              </a:defRPr>
            </a:lvl3pPr>
            <a:lvl4pPr marL="1866900" indent="-406400" algn="l" rtl="0" eaLnBrk="0" fontAlgn="base" hangingPunct="0">
              <a:spcBef>
                <a:spcPts val="5300"/>
              </a:spcBef>
              <a:spcAft>
                <a:spcPct val="0"/>
              </a:spcAft>
              <a:buSzPct val="81000"/>
              <a:buFont typeface="Gill Sans Light" charset="0"/>
              <a:buChar char="•"/>
              <a:defRPr sz="5200">
                <a:solidFill>
                  <a:srgbClr val="202020"/>
                </a:solidFill>
                <a:latin typeface="+mn-lt"/>
                <a:ea typeface="+mn-ea"/>
                <a:cs typeface="+mn-cs"/>
                <a:sym typeface="Gill Sans Light" charset="0"/>
              </a:defRPr>
            </a:lvl4pPr>
            <a:lvl5pPr marL="2374900" indent="-406400" algn="l" rtl="0" eaLnBrk="0" fontAlgn="base" hangingPunct="0">
              <a:spcBef>
                <a:spcPts val="5300"/>
              </a:spcBef>
              <a:spcAft>
                <a:spcPct val="0"/>
              </a:spcAft>
              <a:buSzPct val="81000"/>
              <a:buFont typeface="Gill Sans Light" charset="0"/>
              <a:buChar char="•"/>
              <a:defRPr sz="5200">
                <a:solidFill>
                  <a:srgbClr val="202020"/>
                </a:solidFill>
                <a:latin typeface="+mn-lt"/>
                <a:ea typeface="+mn-ea"/>
                <a:cs typeface="+mn-cs"/>
                <a:sym typeface="Gill Sans Light" charset="0"/>
              </a:defRPr>
            </a:lvl5pPr>
            <a:lvl6pPr marL="2832100" indent="-406400" algn="l" rtl="0" fontAlgn="base">
              <a:spcBef>
                <a:spcPts val="5300"/>
              </a:spcBef>
              <a:spcAft>
                <a:spcPct val="0"/>
              </a:spcAft>
              <a:buSzPct val="81000"/>
              <a:buFont typeface="Gill Sans Light" charset="0"/>
              <a:buChar char="•"/>
              <a:defRPr sz="5200">
                <a:solidFill>
                  <a:srgbClr val="202020"/>
                </a:solidFill>
                <a:latin typeface="+mn-lt"/>
                <a:ea typeface="+mn-ea"/>
                <a:cs typeface="+mn-cs"/>
                <a:sym typeface="Gill Sans Light" charset="0"/>
              </a:defRPr>
            </a:lvl6pPr>
            <a:lvl7pPr marL="3289300" indent="-406400" algn="l" rtl="0" fontAlgn="base">
              <a:spcBef>
                <a:spcPts val="5300"/>
              </a:spcBef>
              <a:spcAft>
                <a:spcPct val="0"/>
              </a:spcAft>
              <a:buSzPct val="81000"/>
              <a:buFont typeface="Gill Sans Light" charset="0"/>
              <a:buChar char="•"/>
              <a:defRPr sz="5200">
                <a:solidFill>
                  <a:srgbClr val="202020"/>
                </a:solidFill>
                <a:latin typeface="+mn-lt"/>
                <a:ea typeface="+mn-ea"/>
                <a:cs typeface="+mn-cs"/>
                <a:sym typeface="Gill Sans Light" charset="0"/>
              </a:defRPr>
            </a:lvl7pPr>
            <a:lvl8pPr marL="3746500" indent="-406400" algn="l" rtl="0" fontAlgn="base">
              <a:spcBef>
                <a:spcPts val="5300"/>
              </a:spcBef>
              <a:spcAft>
                <a:spcPct val="0"/>
              </a:spcAft>
              <a:buSzPct val="81000"/>
              <a:buFont typeface="Gill Sans Light" charset="0"/>
              <a:buChar char="•"/>
              <a:defRPr sz="5200">
                <a:solidFill>
                  <a:srgbClr val="202020"/>
                </a:solidFill>
                <a:latin typeface="+mn-lt"/>
                <a:ea typeface="+mn-ea"/>
                <a:cs typeface="+mn-cs"/>
                <a:sym typeface="Gill Sans Light" charset="0"/>
              </a:defRPr>
            </a:lvl8pPr>
            <a:lvl9pPr marL="4203700" indent="-406400" algn="l" rtl="0" fontAlgn="base">
              <a:spcBef>
                <a:spcPts val="5300"/>
              </a:spcBef>
              <a:spcAft>
                <a:spcPct val="0"/>
              </a:spcAft>
              <a:buSzPct val="81000"/>
              <a:buFont typeface="Gill Sans Light" charset="0"/>
              <a:buChar char="•"/>
              <a:defRPr sz="5200">
                <a:solidFill>
                  <a:srgbClr val="202020"/>
                </a:solidFill>
                <a:latin typeface="+mn-lt"/>
                <a:ea typeface="+mn-ea"/>
                <a:cs typeface="+mn-cs"/>
                <a:sym typeface="Gill Sans Light" charset="0"/>
              </a:defRPr>
            </a:lvl9pPr>
          </a:lstStyle>
          <a:p>
            <a:pPr marL="0" indent="0">
              <a:buSzTx/>
              <a:buFont typeface="Gill Sans Light" charset="0"/>
              <a:buNone/>
              <a:defRPr sz="4800"/>
            </a:pPr>
            <a:r>
              <a:rPr lang="en-US" sz="3600" dirty="0" smtClean="0"/>
              <a:t> </a:t>
            </a:r>
          </a:p>
          <a:p>
            <a:pPr>
              <a:spcBef>
                <a:spcPts val="0"/>
              </a:spcBef>
              <a:buSzTx/>
              <a:buFontTx/>
              <a:buChar char="-"/>
              <a:defRPr sz="4800"/>
            </a:pPr>
            <a:r>
              <a:rPr lang="en-US" sz="3600" dirty="0" smtClean="0">
                <a:solidFill>
                  <a:srgbClr val="000000"/>
                </a:solidFill>
                <a:uFill>
                  <a:solidFill>
                    <a:srgbClr val="000000"/>
                  </a:solidFill>
                </a:uFill>
              </a:rPr>
              <a:t>Some </a:t>
            </a:r>
            <a:r>
              <a:rPr lang="en-US" sz="3600" dirty="0">
                <a:solidFill>
                  <a:srgbClr val="000000"/>
                </a:solidFill>
                <a:uFill>
                  <a:solidFill>
                    <a:srgbClr val="000000"/>
                  </a:solidFill>
                </a:uFill>
              </a:rPr>
              <a:t>tasking areas have been successful and others have not, </a:t>
            </a:r>
            <a:r>
              <a:rPr lang="en-US" sz="3600" dirty="0"/>
              <a:t>approx. 37% success rate </a:t>
            </a:r>
            <a:r>
              <a:rPr lang="en-US" sz="3600" dirty="0" smtClean="0"/>
              <a:t>overall</a:t>
            </a:r>
          </a:p>
          <a:p>
            <a:pPr>
              <a:buSzTx/>
              <a:buFontTx/>
              <a:buChar char="-"/>
              <a:defRPr sz="4800"/>
            </a:pPr>
            <a:r>
              <a:rPr lang="en-US" sz="3600" dirty="0">
                <a:solidFill>
                  <a:srgbClr val="000000"/>
                </a:solidFill>
                <a:uFill>
                  <a:solidFill>
                    <a:srgbClr val="000000"/>
                  </a:solidFill>
                </a:uFill>
              </a:rPr>
              <a:t>DLR now has unlimited “archive” proposals to acquire data older than 18 months for </a:t>
            </a:r>
            <a:r>
              <a:rPr lang="en-US" sz="3600" dirty="0" smtClean="0">
                <a:solidFill>
                  <a:srgbClr val="000000"/>
                </a:solidFill>
                <a:uFill>
                  <a:solidFill>
                    <a:srgbClr val="000000"/>
                  </a:solidFill>
                </a:uFill>
              </a:rPr>
              <a:t>free</a:t>
            </a:r>
            <a:endParaRPr lang="en-US" sz="3600" dirty="0">
              <a:solidFill>
                <a:srgbClr val="000000"/>
              </a:solidFill>
              <a:uFill>
                <a:solidFill>
                  <a:srgbClr val="000000"/>
                </a:solidFill>
              </a:uFill>
            </a:endParaRPr>
          </a:p>
          <a:p>
            <a:pPr>
              <a:buSzTx/>
              <a:buFontTx/>
              <a:buChar char="-"/>
              <a:defRPr sz="4800"/>
            </a:pPr>
            <a:r>
              <a:rPr lang="en-US" sz="3600" b="1" i="1" dirty="0">
                <a:solidFill>
                  <a:srgbClr val="000000"/>
                </a:solidFill>
                <a:uFill>
                  <a:solidFill>
                    <a:srgbClr val="000000"/>
                  </a:solidFill>
                </a:uFill>
              </a:rPr>
              <a:t>Archive proposals need to be written </a:t>
            </a:r>
            <a:r>
              <a:rPr lang="en-US" sz="3600" dirty="0">
                <a:solidFill>
                  <a:srgbClr val="000000"/>
                </a:solidFill>
                <a:uFill>
                  <a:solidFill>
                    <a:srgbClr val="000000"/>
                  </a:solidFill>
                </a:uFill>
              </a:rPr>
              <a:t>and data </a:t>
            </a:r>
            <a:r>
              <a:rPr lang="en-US" sz="3600" dirty="0" smtClean="0">
                <a:solidFill>
                  <a:srgbClr val="000000"/>
                </a:solidFill>
                <a:uFill>
                  <a:solidFill>
                    <a:srgbClr val="000000"/>
                  </a:solidFill>
                </a:uFill>
              </a:rPr>
              <a:t>“shared” </a:t>
            </a:r>
            <a:r>
              <a:rPr lang="en-US" sz="3600" dirty="0">
                <a:solidFill>
                  <a:srgbClr val="000000"/>
                </a:solidFill>
                <a:uFill>
                  <a:solidFill>
                    <a:srgbClr val="000000"/>
                  </a:solidFill>
                </a:uFill>
              </a:rPr>
              <a:t>through </a:t>
            </a:r>
            <a:r>
              <a:rPr lang="en-US" sz="3600" dirty="0" err="1">
                <a:solidFill>
                  <a:srgbClr val="000000"/>
                </a:solidFill>
                <a:uFill>
                  <a:solidFill>
                    <a:srgbClr val="000000"/>
                  </a:solidFill>
                </a:uFill>
              </a:rPr>
              <a:t>WInSAR</a:t>
            </a:r>
            <a:r>
              <a:rPr lang="en-US" sz="3600" dirty="0">
                <a:solidFill>
                  <a:srgbClr val="000000"/>
                </a:solidFill>
                <a:uFill>
                  <a:solidFill>
                    <a:srgbClr val="000000"/>
                  </a:solidFill>
                </a:uFill>
              </a:rPr>
              <a:t> for areas to remain on the </a:t>
            </a:r>
            <a:r>
              <a:rPr lang="en-US" sz="3600" dirty="0" smtClean="0">
                <a:solidFill>
                  <a:srgbClr val="000000"/>
                </a:solidFill>
                <a:uFill>
                  <a:solidFill>
                    <a:srgbClr val="000000"/>
                  </a:solidFill>
                </a:uFill>
              </a:rPr>
              <a:t>tasking</a:t>
            </a:r>
          </a:p>
          <a:p>
            <a:pPr marL="0" indent="0">
              <a:buSzTx/>
              <a:buNone/>
              <a:defRPr sz="4800"/>
            </a:pPr>
            <a:endParaRPr lang="en-US" sz="3600" dirty="0">
              <a:solidFill>
                <a:srgbClr val="000000"/>
              </a:solidFill>
              <a:uFill>
                <a:solidFill>
                  <a:srgbClr val="000000"/>
                </a:solidFill>
              </a:uFill>
            </a:endParaRPr>
          </a:p>
          <a:p>
            <a:pPr>
              <a:buSzTx/>
              <a:buFontTx/>
              <a:buChar char="-"/>
              <a:defRPr sz="4800"/>
            </a:pPr>
            <a:endParaRPr lang="en-US" sz="3600" dirty="0" smtClean="0">
              <a:solidFill>
                <a:srgbClr val="000000"/>
              </a:solidFill>
              <a:uFill>
                <a:solidFill>
                  <a:srgbClr val="000000"/>
                </a:solidFill>
              </a:uFill>
            </a:endParaRPr>
          </a:p>
          <a:p>
            <a:pPr marL="0" indent="0">
              <a:buNone/>
            </a:pPr>
            <a:r>
              <a:rPr lang="en-US" sz="3600" u="sng" dirty="0">
                <a:hlinkClick r:id="rId4"/>
              </a:rPr>
              <a:t>https://winsar.unavco.org/portal/requests/</a:t>
            </a:r>
          </a:p>
          <a:p>
            <a:pPr marL="0" indent="0">
              <a:buNone/>
            </a:pPr>
            <a:r>
              <a:rPr lang="en-US" sz="3600" u="sng" dirty="0">
                <a:hlinkClick r:id="rId5"/>
              </a:rPr>
              <a:t>https://winsar.unavco.org/portal/tasking/summary/</a:t>
            </a:r>
            <a:endParaRPr lang="en-US" sz="3600" dirty="0">
              <a:solidFill>
                <a:srgbClr val="000000"/>
              </a:solidFill>
              <a:uFill>
                <a:solidFill>
                  <a:srgbClr val="000000"/>
                </a:solidFill>
              </a:uFill>
            </a:endParaRPr>
          </a:p>
          <a:p>
            <a:pPr>
              <a:buSzTx/>
              <a:buFontTx/>
              <a:buChar char="-"/>
              <a:defRPr sz="4800"/>
            </a:pPr>
            <a:endParaRPr lang="en-US" sz="3600" dirty="0">
              <a:solidFill>
                <a:srgbClr val="000000"/>
              </a:solidFill>
              <a:uFill>
                <a:solidFill>
                  <a:srgbClr val="000000"/>
                </a:solidFill>
              </a:uFill>
            </a:endParaRPr>
          </a:p>
        </p:txBody>
      </p:sp>
      <p:pic>
        <p:nvPicPr>
          <p:cNvPr id="8" name="Picture 7" descr="Screen Shot 2015-12-08 at 2.41.3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079335"/>
            <a:ext cx="12333111" cy="2382533"/>
          </a:xfrm>
          <a:prstGeom prst="rect">
            <a:avLst/>
          </a:prstGeom>
        </p:spPr>
      </p:pic>
    </p:spTree>
    <p:extLst>
      <p:ext uri="{BB962C8B-B14F-4D97-AF65-F5344CB8AC3E}">
        <p14:creationId xmlns:p14="http://schemas.microsoft.com/office/powerpoint/2010/main" val="884482595"/>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age.png"/>
          <p:cNvPicPr>
            <a:picLocks/>
          </p:cNvPicPr>
          <p:nvPr/>
        </p:nvPicPr>
        <p:blipFill>
          <a:blip r:embed="rId2">
            <a:extLst/>
          </a:blip>
          <a:stretch>
            <a:fillRect/>
          </a:stretch>
        </p:blipFill>
        <p:spPr>
          <a:xfrm>
            <a:off x="-901700" y="-66675"/>
            <a:ext cx="31800800" cy="2428875"/>
          </a:xfrm>
          <a:prstGeom prst="rect">
            <a:avLst/>
          </a:prstGeom>
          <a:ln w="12700">
            <a:miter lim="400000"/>
          </a:ln>
        </p:spPr>
      </p:pic>
      <p:pic>
        <p:nvPicPr>
          <p:cNvPr id="75" name="image.png"/>
          <p:cNvPicPr>
            <a:picLocks/>
          </p:cNvPicPr>
          <p:nvPr/>
        </p:nvPicPr>
        <p:blipFill>
          <a:blip r:embed="rId3">
            <a:extLst/>
          </a:blip>
          <a:stretch>
            <a:fillRect/>
          </a:stretch>
        </p:blipFill>
        <p:spPr>
          <a:xfrm>
            <a:off x="252412" y="419100"/>
            <a:ext cx="3125788" cy="698500"/>
          </a:xfrm>
          <a:prstGeom prst="rect">
            <a:avLst/>
          </a:prstGeom>
          <a:ln w="12700">
            <a:miter lim="400000"/>
          </a:ln>
        </p:spPr>
      </p:pic>
      <p:sp>
        <p:nvSpPr>
          <p:cNvPr id="76" name="Shape 76"/>
          <p:cNvSpPr>
            <a:spLocks noGrp="1"/>
          </p:cNvSpPr>
          <p:nvPr>
            <p:ph type="title"/>
          </p:nvPr>
        </p:nvSpPr>
        <p:spPr>
          <a:prstGeom prst="rect">
            <a:avLst/>
          </a:prstGeom>
        </p:spPr>
        <p:txBody>
          <a:bodyPr/>
          <a:lstStyle/>
          <a:p>
            <a:r>
              <a:t>ALOS-2 PI Proposals</a:t>
            </a:r>
          </a:p>
        </p:txBody>
      </p:sp>
      <p:sp>
        <p:nvSpPr>
          <p:cNvPr id="77" name="Shape 77"/>
          <p:cNvSpPr>
            <a:spLocks noGrp="1"/>
          </p:cNvSpPr>
          <p:nvPr>
            <p:ph type="body" sz="quarter" idx="1"/>
          </p:nvPr>
        </p:nvSpPr>
        <p:spPr>
          <a:xfrm>
            <a:off x="114300" y="2914340"/>
            <a:ext cx="8686800" cy="7663739"/>
          </a:xfrm>
          <a:prstGeom prst="rect">
            <a:avLst/>
          </a:prstGeom>
        </p:spPr>
        <p:txBody>
          <a:bodyPr/>
          <a:lstStyle/>
          <a:p>
            <a:r>
              <a:t>Similar interface to DLR proposals.  PI uploads proposal info and license agreement</a:t>
            </a:r>
          </a:p>
          <a:p>
            <a:r>
              <a:t>When you place orders through the AUIG2 interface, you will need to submit those Order IDs to UNAVCO for the automatic downloads to work</a:t>
            </a:r>
          </a:p>
        </p:txBody>
      </p:sp>
      <p:pic>
        <p:nvPicPr>
          <p:cNvPr id="78" name="Screen Shot 2015-12-08 at 9.37.38 AM.png"/>
          <p:cNvPicPr>
            <a:picLocks noChangeAspect="1"/>
          </p:cNvPicPr>
          <p:nvPr/>
        </p:nvPicPr>
        <p:blipFill>
          <a:blip r:embed="rId4">
            <a:extLst/>
          </a:blip>
          <a:stretch>
            <a:fillRect/>
          </a:stretch>
        </p:blipFill>
        <p:spPr>
          <a:xfrm>
            <a:off x="8816607" y="2362348"/>
            <a:ext cx="6951833" cy="5731809"/>
          </a:xfrm>
          <a:prstGeom prst="rect">
            <a:avLst/>
          </a:prstGeom>
          <a:ln w="12700"/>
        </p:spPr>
      </p:pic>
      <p:pic>
        <p:nvPicPr>
          <p:cNvPr id="79" name="Screen Shot 2015-12-08 at 9.38.19 AM.png"/>
          <p:cNvPicPr>
            <a:picLocks noChangeAspect="1"/>
          </p:cNvPicPr>
          <p:nvPr/>
        </p:nvPicPr>
        <p:blipFill>
          <a:blip r:embed="rId5">
            <a:extLst/>
          </a:blip>
          <a:stretch>
            <a:fillRect/>
          </a:stretch>
        </p:blipFill>
        <p:spPr>
          <a:xfrm>
            <a:off x="14546931" y="5650112"/>
            <a:ext cx="9629553" cy="7947570"/>
          </a:xfrm>
          <a:prstGeom prst="rect">
            <a:avLst/>
          </a:prstGeom>
          <a:ln w="12700"/>
        </p:spPr>
      </p:pic>
      <p:sp>
        <p:nvSpPr>
          <p:cNvPr id="80" name="Shape 80"/>
          <p:cNvSpPr/>
          <p:nvPr/>
        </p:nvSpPr>
        <p:spPr>
          <a:xfrm flipV="1">
            <a:off x="6401394" y="8343899"/>
            <a:ext cx="8686207" cy="403276"/>
          </a:xfrm>
          <a:prstGeom prst="line">
            <a:avLst/>
          </a:prstGeom>
          <a:ln w="25400">
            <a:solidFill>
              <a:srgbClr val="000000"/>
            </a:solidFill>
            <a:miter lim="400000"/>
            <a:tailEnd type="triangle"/>
          </a:ln>
        </p:spPr>
        <p:txBody>
          <a:bodyPr lIns="50800" tIns="50800" rIns="50800" bIns="50800" anchor="ctr"/>
          <a:lstStyle/>
          <a:p>
            <a:endParaRPr/>
          </a:p>
        </p:txBody>
      </p:sp>
      <p:sp>
        <p:nvSpPr>
          <p:cNvPr id="81" name="Shape 81"/>
          <p:cNvSpPr/>
          <p:nvPr/>
        </p:nvSpPr>
        <p:spPr>
          <a:xfrm>
            <a:off x="-2418" y="10680700"/>
            <a:ext cx="13441436" cy="939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https://winsar.unavco.org/portal/jaxaproposals/</a:t>
            </a:r>
          </a:p>
        </p:txBody>
      </p:sp>
      <p:sp>
        <p:nvSpPr>
          <p:cNvPr id="82" name="Shape 82"/>
          <p:cNvSpPr/>
          <p:nvPr/>
        </p:nvSpPr>
        <p:spPr>
          <a:xfrm>
            <a:off x="-3304" y="11671300"/>
            <a:ext cx="14510008" cy="939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https://winsar.unavco.org/portal/jaxaproposals/info</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png"/>
          <p:cNvPicPr>
            <a:picLocks/>
          </p:cNvPicPr>
          <p:nvPr/>
        </p:nvPicPr>
        <p:blipFill>
          <a:blip r:embed="rId3">
            <a:extLst/>
          </a:blip>
          <a:stretch>
            <a:fillRect/>
          </a:stretch>
        </p:blipFill>
        <p:spPr>
          <a:xfrm>
            <a:off x="-901700" y="-66675"/>
            <a:ext cx="31800800" cy="2428875"/>
          </a:xfrm>
          <a:prstGeom prst="rect">
            <a:avLst/>
          </a:prstGeom>
          <a:ln w="12700">
            <a:miter lim="400000"/>
          </a:ln>
        </p:spPr>
      </p:pic>
      <p:pic>
        <p:nvPicPr>
          <p:cNvPr id="85" name="image.png"/>
          <p:cNvPicPr>
            <a:picLocks/>
          </p:cNvPicPr>
          <p:nvPr/>
        </p:nvPicPr>
        <p:blipFill>
          <a:blip r:embed="rId4">
            <a:extLst/>
          </a:blip>
          <a:stretch>
            <a:fillRect/>
          </a:stretch>
        </p:blipFill>
        <p:spPr>
          <a:xfrm>
            <a:off x="252412" y="419100"/>
            <a:ext cx="3125788" cy="698500"/>
          </a:xfrm>
          <a:prstGeom prst="rect">
            <a:avLst/>
          </a:prstGeom>
          <a:ln w="12700">
            <a:miter lim="400000"/>
          </a:ln>
        </p:spPr>
      </p:pic>
      <p:sp>
        <p:nvSpPr>
          <p:cNvPr id="86" name="Shape 86"/>
          <p:cNvSpPr>
            <a:spLocks noGrp="1"/>
          </p:cNvSpPr>
          <p:nvPr>
            <p:ph type="title"/>
          </p:nvPr>
        </p:nvSpPr>
        <p:spPr>
          <a:xfrm>
            <a:off x="6400800" y="774700"/>
            <a:ext cx="17805400" cy="1942649"/>
          </a:xfrm>
          <a:prstGeom prst="rect">
            <a:avLst/>
          </a:prstGeom>
        </p:spPr>
        <p:txBody>
          <a:bodyPr/>
          <a:lstStyle>
            <a:lvl1pPr>
              <a:defRPr sz="6000"/>
            </a:lvl1pPr>
          </a:lstStyle>
          <a:p>
            <a:pPr>
              <a:defRPr sz="6500"/>
            </a:pPr>
            <a:r>
              <a:rPr sz="6000"/>
              <a:t>InSAR Product Archive</a:t>
            </a:r>
          </a:p>
        </p:txBody>
      </p:sp>
      <p:sp>
        <p:nvSpPr>
          <p:cNvPr id="87" name="Shape 87"/>
          <p:cNvSpPr>
            <a:spLocks noGrp="1"/>
          </p:cNvSpPr>
          <p:nvPr>
            <p:ph type="body" idx="1"/>
          </p:nvPr>
        </p:nvSpPr>
        <p:spPr>
          <a:xfrm>
            <a:off x="347216" y="2451100"/>
            <a:ext cx="15664458" cy="10934700"/>
          </a:xfrm>
          <a:prstGeom prst="rect">
            <a:avLst/>
          </a:prstGeom>
        </p:spPr>
        <p:txBody>
          <a:bodyPr/>
          <a:lstStyle/>
          <a:p>
            <a:pPr marL="0" indent="0">
              <a:buSzTx/>
              <a:buNone/>
              <a:defRPr sz="4800"/>
            </a:pPr>
            <a:r>
              <a:rPr sz="3600"/>
              <a:t>Developed under the SSARA project to provide a community-contributed InSAR archive for interferograms, time series, and other derived data products.  </a:t>
            </a:r>
          </a:p>
          <a:p>
            <a:pPr marL="0" indent="0">
              <a:buClr>
                <a:srgbClr val="2B2B2B"/>
              </a:buClr>
              <a:buSzTx/>
              <a:buNone/>
              <a:defRPr sz="4800">
                <a:solidFill>
                  <a:schemeClr val="accent1"/>
                </a:solidFill>
              </a:defRPr>
            </a:pPr>
            <a:r>
              <a:rPr sz="3600">
                <a:hlinkClick r:id="rId5"/>
              </a:rPr>
              <a:t>https://winsar.unavco.org/portal/insar</a:t>
            </a:r>
            <a:endParaRPr sz="3600"/>
          </a:p>
          <a:p>
            <a:pPr marL="0" indent="0">
              <a:defRPr sz="4800">
                <a:solidFill>
                  <a:srgbClr val="000000"/>
                </a:solidFill>
                <a:uFill>
                  <a:solidFill>
                    <a:srgbClr val="000000"/>
                  </a:solidFill>
                </a:uFill>
              </a:defRPr>
            </a:pPr>
            <a:r>
              <a:rPr sz="3600"/>
              <a:t>HDF5 format is used for the data products.  Example converters for ROI_PAC, ISCE, and GMTSAR provided on SSARA GitHub repository </a:t>
            </a:r>
          </a:p>
          <a:p>
            <a:pPr marL="0" indent="0">
              <a:defRPr sz="4800">
                <a:solidFill>
                  <a:srgbClr val="000000"/>
                </a:solidFill>
                <a:uFill>
                  <a:solidFill>
                    <a:srgbClr val="000000"/>
                  </a:solidFill>
                </a:uFill>
              </a:defRPr>
            </a:pPr>
            <a:r>
              <a:rPr sz="3600"/>
              <a:t>REST interface for uploading interferograms (LOS velocities and LOS time series support in development) </a:t>
            </a:r>
            <a:br>
              <a:rPr sz="3600"/>
            </a:br>
            <a:r>
              <a:rPr sz="3600">
                <a:solidFill>
                  <a:schemeClr val="accent1"/>
                </a:solidFill>
                <a:hlinkClick r:id="rId5"/>
              </a:rPr>
              <a:t>https://winsar.unavco.org/portal/insar/api/</a:t>
            </a:r>
            <a:r>
              <a:rPr sz="3600"/>
              <a:t/>
            </a:r>
            <a:br>
              <a:rPr sz="3600"/>
            </a:br>
            <a:endParaRPr sz="3600"/>
          </a:p>
          <a:p>
            <a:pPr marL="0" indent="0">
              <a:defRPr sz="4800">
                <a:solidFill>
                  <a:srgbClr val="000000"/>
                </a:solidFill>
                <a:uFill>
                  <a:solidFill>
                    <a:srgbClr val="000000"/>
                  </a:solidFill>
                </a:uFill>
              </a:defRPr>
            </a:pPr>
            <a:r>
              <a:rPr sz="3600"/>
              <a:t>Data can also be uploaded from the command line using cURL:</a:t>
            </a:r>
            <a:br>
              <a:rPr sz="3600"/>
            </a:br>
            <a:r>
              <a:rPr sz="2400"/>
              <a:t>curl -i -F data_file=@DATA_FILENAME -u USERNAME:PASSWORD </a:t>
            </a:r>
            <a:r>
              <a:rPr sz="2400" u="sng">
                <a:hlinkClick r:id="rId6"/>
              </a:rPr>
              <a:t>https://winsar.unavco.org/portal/insar/api/interferometry/</a:t>
            </a:r>
            <a:r>
              <a:t/>
            </a:r>
            <a:br/>
            <a:r>
              <a:rPr sz="3600"/>
              <a:t>Users only need to provide the "data_file" parameter via POST method along with their login credentials since all necessary metadata is read from the HDF5 file directly.</a:t>
            </a:r>
          </a:p>
        </p:txBody>
      </p:sp>
      <p:pic>
        <p:nvPicPr>
          <p:cNvPr id="88" name="diagram.png"/>
          <p:cNvPicPr>
            <a:picLocks noChangeAspect="1"/>
          </p:cNvPicPr>
          <p:nvPr/>
        </p:nvPicPr>
        <p:blipFill>
          <a:blip r:embed="rId7">
            <a:extLst/>
          </a:blip>
          <a:stretch>
            <a:fillRect/>
          </a:stretch>
        </p:blipFill>
        <p:spPr>
          <a:xfrm>
            <a:off x="17208500" y="2876391"/>
            <a:ext cx="6756400" cy="3378201"/>
          </a:xfrm>
          <a:prstGeom prst="rect">
            <a:avLst/>
          </a:prstGeom>
          <a:ln w="12700"/>
        </p:spPr>
      </p:pic>
      <p:sp>
        <p:nvSpPr>
          <p:cNvPr id="89" name="Shape 89"/>
          <p:cNvSpPr/>
          <p:nvPr/>
        </p:nvSpPr>
        <p:spPr>
          <a:xfrm>
            <a:off x="19170029" y="2384345"/>
            <a:ext cx="317600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400">
                <a:latin typeface="Gill Sans SemiBold"/>
                <a:ea typeface="Gill Sans SemiBold"/>
                <a:cs typeface="Gill Sans SemiBold"/>
                <a:sym typeface="Gill Sans SemiBold"/>
              </a:defRPr>
            </a:lvl1pPr>
          </a:lstStyle>
          <a:p>
            <a:r>
              <a:t>Original HDF5 Format</a:t>
            </a:r>
          </a:p>
        </p:txBody>
      </p:sp>
      <p:pic>
        <p:nvPicPr>
          <p:cNvPr id="90" name="Screen Shot 2015-10-15 at 8.44.52 AM.png"/>
          <p:cNvPicPr>
            <a:picLocks noChangeAspect="1"/>
          </p:cNvPicPr>
          <p:nvPr/>
        </p:nvPicPr>
        <p:blipFill>
          <a:blip r:embed="rId8">
            <a:extLst/>
          </a:blip>
          <a:stretch>
            <a:fillRect/>
          </a:stretch>
        </p:blipFill>
        <p:spPr>
          <a:xfrm>
            <a:off x="16446500" y="6413635"/>
            <a:ext cx="7933966" cy="7300034"/>
          </a:xfrm>
          <a:prstGeom prst="rect">
            <a:avLst/>
          </a:prstGeom>
          <a:ln w="12700"/>
        </p:spPr>
      </p:pic>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Screen Shot 2015-07-02 at 8.24.34 AM.png"/>
          <p:cNvPicPr>
            <a:picLocks noChangeAspect="1"/>
          </p:cNvPicPr>
          <p:nvPr/>
        </p:nvPicPr>
        <p:blipFill>
          <a:blip r:embed="rId3">
            <a:extLst/>
          </a:blip>
          <a:stretch>
            <a:fillRect/>
          </a:stretch>
        </p:blipFill>
        <p:spPr>
          <a:xfrm>
            <a:off x="177800" y="4953000"/>
            <a:ext cx="8077200" cy="5363766"/>
          </a:xfrm>
          <a:prstGeom prst="rect">
            <a:avLst/>
          </a:prstGeom>
          <a:ln w="12700"/>
        </p:spPr>
      </p:pic>
      <p:pic>
        <p:nvPicPr>
          <p:cNvPr id="95" name="Screen Shot 2015-07-02 at 8.25.24 AM.png"/>
          <p:cNvPicPr>
            <a:picLocks noChangeAspect="1"/>
          </p:cNvPicPr>
          <p:nvPr/>
        </p:nvPicPr>
        <p:blipFill>
          <a:blip r:embed="rId4">
            <a:extLst/>
          </a:blip>
          <a:stretch>
            <a:fillRect/>
          </a:stretch>
        </p:blipFill>
        <p:spPr>
          <a:xfrm>
            <a:off x="8724900" y="6714463"/>
            <a:ext cx="7747000" cy="6940022"/>
          </a:xfrm>
          <a:prstGeom prst="rect">
            <a:avLst/>
          </a:prstGeom>
          <a:ln w="12700"/>
        </p:spPr>
      </p:pic>
      <p:pic>
        <p:nvPicPr>
          <p:cNvPr id="96" name="Screen Shot 2015-07-02 at 8.25.42 AM.png"/>
          <p:cNvPicPr>
            <a:picLocks noChangeAspect="1"/>
          </p:cNvPicPr>
          <p:nvPr/>
        </p:nvPicPr>
        <p:blipFill>
          <a:blip r:embed="rId5">
            <a:extLst/>
          </a:blip>
          <a:stretch>
            <a:fillRect/>
          </a:stretch>
        </p:blipFill>
        <p:spPr>
          <a:xfrm>
            <a:off x="16522700" y="6710776"/>
            <a:ext cx="7683500" cy="6911149"/>
          </a:xfrm>
          <a:prstGeom prst="rect">
            <a:avLst/>
          </a:prstGeom>
          <a:ln w="12700"/>
        </p:spPr>
      </p:pic>
      <p:pic>
        <p:nvPicPr>
          <p:cNvPr id="97" name="image.png"/>
          <p:cNvPicPr>
            <a:picLocks/>
          </p:cNvPicPr>
          <p:nvPr/>
        </p:nvPicPr>
        <p:blipFill>
          <a:blip r:embed="rId6">
            <a:extLst/>
          </a:blip>
          <a:stretch>
            <a:fillRect/>
          </a:stretch>
        </p:blipFill>
        <p:spPr>
          <a:xfrm>
            <a:off x="-901700" y="-66675"/>
            <a:ext cx="31800800" cy="2428875"/>
          </a:xfrm>
          <a:prstGeom prst="rect">
            <a:avLst/>
          </a:prstGeom>
          <a:ln w="12700">
            <a:miter lim="400000"/>
          </a:ln>
        </p:spPr>
      </p:pic>
      <p:pic>
        <p:nvPicPr>
          <p:cNvPr id="98" name="image.png"/>
          <p:cNvPicPr>
            <a:picLocks/>
          </p:cNvPicPr>
          <p:nvPr/>
        </p:nvPicPr>
        <p:blipFill>
          <a:blip r:embed="rId7">
            <a:extLst/>
          </a:blip>
          <a:stretch>
            <a:fillRect/>
          </a:stretch>
        </p:blipFill>
        <p:spPr>
          <a:xfrm>
            <a:off x="252412" y="419100"/>
            <a:ext cx="3125788" cy="698500"/>
          </a:xfrm>
          <a:prstGeom prst="rect">
            <a:avLst/>
          </a:prstGeom>
          <a:ln w="12700">
            <a:miter lim="400000"/>
          </a:ln>
        </p:spPr>
      </p:pic>
      <p:sp>
        <p:nvSpPr>
          <p:cNvPr id="99" name="Shape 99"/>
          <p:cNvSpPr>
            <a:spLocks noGrp="1"/>
          </p:cNvSpPr>
          <p:nvPr>
            <p:ph type="title"/>
          </p:nvPr>
        </p:nvSpPr>
        <p:spPr>
          <a:xfrm>
            <a:off x="6400800" y="774700"/>
            <a:ext cx="17805400" cy="1942649"/>
          </a:xfrm>
          <a:prstGeom prst="rect">
            <a:avLst/>
          </a:prstGeom>
        </p:spPr>
        <p:txBody>
          <a:bodyPr/>
          <a:lstStyle>
            <a:lvl1pPr>
              <a:defRPr sz="6000"/>
            </a:lvl1pPr>
          </a:lstStyle>
          <a:p>
            <a:pPr>
              <a:defRPr sz="6500"/>
            </a:pPr>
            <a:r>
              <a:rPr sz="6000"/>
              <a:t>InSAR Product Archive - DOI Integration</a:t>
            </a:r>
          </a:p>
        </p:txBody>
      </p:sp>
      <p:sp>
        <p:nvSpPr>
          <p:cNvPr id="100" name="Shape 100"/>
          <p:cNvSpPr/>
          <p:nvPr/>
        </p:nvSpPr>
        <p:spPr>
          <a:xfrm>
            <a:off x="9352446" y="2438400"/>
            <a:ext cx="12032318" cy="3746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3600"/>
            </a:pPr>
            <a:r>
              <a:t>DOI Request:</a:t>
            </a:r>
          </a:p>
          <a:p>
            <a:pPr algn="l">
              <a:defRPr sz="3600"/>
            </a:pPr>
            <a:r>
              <a:t>On the product page, there is a “Request a DOI” button</a:t>
            </a:r>
          </a:p>
          <a:p>
            <a:pPr algn="l">
              <a:defRPr sz="3600"/>
            </a:pPr>
            <a:endParaRPr/>
          </a:p>
          <a:p>
            <a:pPr algn="l">
              <a:defRPr sz="3600"/>
            </a:pPr>
            <a:r>
              <a:t>Once DOI is minted, the products are permanently in the archive</a:t>
            </a:r>
          </a:p>
          <a:p>
            <a:pPr algn="l">
              <a:defRPr sz="3600"/>
            </a:pPr>
            <a:endParaRPr/>
          </a:p>
          <a:p>
            <a:pPr algn="l">
              <a:defRPr sz="3600"/>
            </a:pPr>
            <a:r>
              <a:t>DOI links to the WInSAR portal product page</a:t>
            </a:r>
          </a:p>
          <a:p>
            <a:pPr algn="l">
              <a:defRPr sz="3600"/>
            </a:pPr>
            <a:r>
              <a:rPr u="sng">
                <a:hlinkClick r:id="rId8"/>
              </a:rPr>
              <a:t>http://dx.doi.org/10.7283/S21596</a:t>
            </a:r>
          </a:p>
        </p:txBody>
      </p:sp>
      <p:sp>
        <p:nvSpPr>
          <p:cNvPr id="101" name="Shape 101"/>
          <p:cNvSpPr/>
          <p:nvPr/>
        </p:nvSpPr>
        <p:spPr>
          <a:xfrm>
            <a:off x="368300" y="2743200"/>
            <a:ext cx="7688695" cy="2184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3600"/>
            </a:pPr>
            <a:r>
              <a:t>Users can view their uploaded products </a:t>
            </a:r>
          </a:p>
          <a:p>
            <a:pPr algn="l">
              <a:defRPr sz="3600"/>
            </a:pPr>
            <a:r>
              <a:t>and assigned DOIs:</a:t>
            </a:r>
          </a:p>
          <a:p>
            <a:pPr algn="l">
              <a:defRPr sz="3600"/>
            </a:pPr>
            <a:endParaRPr/>
          </a:p>
          <a:p>
            <a:pPr algn="l">
              <a:defRPr sz="3600"/>
            </a:pPr>
            <a:r>
              <a:rPr u="sng"/>
              <a:t>https://winsar.unavco.org/portal/insar/mine</a:t>
            </a: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png"/>
          <p:cNvPicPr>
            <a:picLocks/>
          </p:cNvPicPr>
          <p:nvPr/>
        </p:nvPicPr>
        <p:blipFill>
          <a:blip r:embed="rId3">
            <a:extLst/>
          </a:blip>
          <a:stretch>
            <a:fillRect/>
          </a:stretch>
        </p:blipFill>
        <p:spPr>
          <a:xfrm>
            <a:off x="-901700" y="-66675"/>
            <a:ext cx="31800800" cy="2428875"/>
          </a:xfrm>
          <a:prstGeom prst="rect">
            <a:avLst/>
          </a:prstGeom>
          <a:ln w="12700">
            <a:miter lim="400000"/>
          </a:ln>
        </p:spPr>
      </p:pic>
      <p:pic>
        <p:nvPicPr>
          <p:cNvPr id="106" name="image.png"/>
          <p:cNvPicPr>
            <a:picLocks/>
          </p:cNvPicPr>
          <p:nvPr/>
        </p:nvPicPr>
        <p:blipFill>
          <a:blip r:embed="rId4">
            <a:extLst/>
          </a:blip>
          <a:stretch>
            <a:fillRect/>
          </a:stretch>
        </p:blipFill>
        <p:spPr>
          <a:xfrm>
            <a:off x="252412" y="419100"/>
            <a:ext cx="3125788" cy="698500"/>
          </a:xfrm>
          <a:prstGeom prst="rect">
            <a:avLst/>
          </a:prstGeom>
          <a:ln w="12700">
            <a:miter lim="400000"/>
          </a:ln>
        </p:spPr>
      </p:pic>
      <p:sp>
        <p:nvSpPr>
          <p:cNvPr id="107" name="Shape 107"/>
          <p:cNvSpPr>
            <a:spLocks noGrp="1"/>
          </p:cNvSpPr>
          <p:nvPr>
            <p:ph type="title"/>
          </p:nvPr>
        </p:nvSpPr>
        <p:spPr>
          <a:xfrm>
            <a:off x="6400800" y="774700"/>
            <a:ext cx="17805400" cy="1283254"/>
          </a:xfrm>
          <a:prstGeom prst="rect">
            <a:avLst/>
          </a:prstGeom>
        </p:spPr>
        <p:txBody>
          <a:bodyPr/>
          <a:lstStyle>
            <a:lvl1pPr>
              <a:defRPr sz="6000"/>
            </a:lvl1pPr>
          </a:lstStyle>
          <a:p>
            <a:pPr>
              <a:defRPr sz="6500"/>
            </a:pPr>
            <a:r>
              <a:rPr sz="6000"/>
              <a:t>InSAR Product Archive - HDF-EOS5</a:t>
            </a:r>
          </a:p>
        </p:txBody>
      </p:sp>
      <p:sp>
        <p:nvSpPr>
          <p:cNvPr id="108" name="Shape 108"/>
          <p:cNvSpPr/>
          <p:nvPr/>
        </p:nvSpPr>
        <p:spPr>
          <a:xfrm>
            <a:off x="119546" y="2438400"/>
            <a:ext cx="9087903" cy="944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3600"/>
            </a:pPr>
            <a:r>
              <a:t>Adoption of NASA’s HDF-EOS5 standard for data products is in progress</a:t>
            </a:r>
          </a:p>
          <a:p>
            <a:pPr marL="0" marR="0" algn="l" defTabSz="457200">
              <a:spcBef>
                <a:spcPts val="1200"/>
              </a:spcBef>
              <a:defRPr sz="1500">
                <a:solidFill>
                  <a:srgbClr val="1255CC"/>
                </a:solidFill>
                <a:uFillTx/>
                <a:latin typeface="Arial"/>
                <a:ea typeface="Arial"/>
                <a:cs typeface="Arial"/>
                <a:sym typeface="Arial"/>
              </a:defRPr>
            </a:pPr>
            <a:endParaRPr/>
          </a:p>
          <a:p>
            <a:pPr marL="0" marR="0" algn="l" defTabSz="457200">
              <a:spcBef>
                <a:spcPts val="1200"/>
              </a:spcBef>
              <a:defRPr sz="3400">
                <a:solidFill>
                  <a:srgbClr val="1255CC"/>
                </a:solidFill>
                <a:uFillTx/>
                <a:latin typeface="Arial"/>
                <a:ea typeface="Arial"/>
                <a:cs typeface="Arial"/>
                <a:sym typeface="Arial"/>
              </a:defRPr>
            </a:pPr>
            <a:r>
              <a:t>https://earthdata.nasa.gov/standards/hdf-eos5</a:t>
            </a:r>
          </a:p>
          <a:p>
            <a:pPr algn="l">
              <a:defRPr sz="3600"/>
            </a:pPr>
            <a:endParaRPr/>
          </a:p>
          <a:p>
            <a:pPr algn="l">
              <a:defRPr sz="3600"/>
            </a:pPr>
            <a:r>
              <a:t>Key benefits of HDF5 and HDF-EOS5:</a:t>
            </a:r>
          </a:p>
          <a:p>
            <a:pPr algn="l">
              <a:defRPr sz="3600"/>
            </a:pPr>
            <a:endParaRPr/>
          </a:p>
          <a:p>
            <a:pPr marL="269240" indent="-228600" algn="l">
              <a:buSzPct val="100000"/>
              <a:buChar char="•"/>
              <a:defRPr sz="3600"/>
            </a:pPr>
            <a:r>
              <a:t>All datasets and metadata contained within a single data file</a:t>
            </a:r>
          </a:p>
          <a:p>
            <a:pPr marL="269240" indent="-228600" algn="l">
              <a:buSzPct val="100000"/>
              <a:buChar char="•"/>
              <a:defRPr sz="3600"/>
            </a:pPr>
            <a:endParaRPr/>
          </a:p>
          <a:p>
            <a:pPr marL="269240" indent="-228600" algn="l">
              <a:buSzPct val="100000"/>
              <a:buChar char="•"/>
              <a:defRPr sz="3600"/>
            </a:pPr>
            <a:r>
              <a:t>Standard convention for georeferencing allowing better integration with GIS software and conversion to other formats (i.e. netCDF and GeoTIFF)</a:t>
            </a:r>
          </a:p>
          <a:p>
            <a:pPr algn="l">
              <a:defRPr sz="3600"/>
            </a:pPr>
            <a:endParaRPr/>
          </a:p>
          <a:p>
            <a:pPr marL="269240" indent="-228600" algn="l">
              <a:buSzPct val="100000"/>
              <a:buChar char="•"/>
              <a:defRPr sz="3600"/>
            </a:pPr>
            <a:r>
              <a:t>Conventions for storing either geocoded (grids) or radar geometry (swaths) datasets</a:t>
            </a:r>
          </a:p>
        </p:txBody>
      </p:sp>
      <p:pic>
        <p:nvPicPr>
          <p:cNvPr id="109" name="InSARProductArchive-ProductFormatSpecification_draft-20151118.pdf"/>
          <p:cNvPicPr>
            <a:picLocks noChangeAspect="1"/>
          </p:cNvPicPr>
          <p:nvPr/>
        </p:nvPicPr>
        <p:blipFill>
          <a:blip r:embed="rId5">
            <a:extLst/>
          </a:blip>
          <a:stretch>
            <a:fillRect/>
          </a:stretch>
        </p:blipFill>
        <p:spPr>
          <a:xfrm>
            <a:off x="9971236" y="2803326"/>
            <a:ext cx="7772401" cy="10058401"/>
          </a:xfrm>
          <a:prstGeom prst="rect">
            <a:avLst/>
          </a:prstGeom>
          <a:ln w="12700"/>
        </p:spPr>
      </p:pic>
      <p:pic>
        <p:nvPicPr>
          <p:cNvPr id="110" name="HDFEOS5-RadarCoded-Interferogram-Diagram.png"/>
          <p:cNvPicPr>
            <a:picLocks noChangeAspect="1"/>
          </p:cNvPicPr>
          <p:nvPr/>
        </p:nvPicPr>
        <p:blipFill>
          <a:blip r:embed="rId6">
            <a:extLst/>
          </a:blip>
          <a:stretch>
            <a:fillRect/>
          </a:stretch>
        </p:blipFill>
        <p:spPr>
          <a:xfrm>
            <a:off x="19882978" y="5605162"/>
            <a:ext cx="3125789" cy="2634491"/>
          </a:xfrm>
          <a:prstGeom prst="rect">
            <a:avLst/>
          </a:prstGeom>
          <a:ln w="12700"/>
        </p:spPr>
      </p:pic>
      <p:pic>
        <p:nvPicPr>
          <p:cNvPr id="111" name="HDFEOS5-Velocity-Diagram.png"/>
          <p:cNvPicPr>
            <a:picLocks noChangeAspect="1"/>
          </p:cNvPicPr>
          <p:nvPr/>
        </p:nvPicPr>
        <p:blipFill>
          <a:blip r:embed="rId7">
            <a:extLst/>
          </a:blip>
          <a:stretch>
            <a:fillRect/>
          </a:stretch>
        </p:blipFill>
        <p:spPr>
          <a:xfrm>
            <a:off x="19882978" y="11640754"/>
            <a:ext cx="3125789" cy="1901107"/>
          </a:xfrm>
          <a:prstGeom prst="rect">
            <a:avLst/>
          </a:prstGeom>
          <a:ln w="12700"/>
        </p:spPr>
      </p:pic>
      <p:pic>
        <p:nvPicPr>
          <p:cNvPr id="112" name="HDFEOS5-TimeSeries-Diagram.png"/>
          <p:cNvPicPr>
            <a:picLocks noChangeAspect="1"/>
          </p:cNvPicPr>
          <p:nvPr/>
        </p:nvPicPr>
        <p:blipFill>
          <a:blip r:embed="rId8">
            <a:extLst/>
          </a:blip>
          <a:stretch>
            <a:fillRect/>
          </a:stretch>
        </p:blipFill>
        <p:spPr>
          <a:xfrm>
            <a:off x="19882978" y="8742858"/>
            <a:ext cx="3125789" cy="2328321"/>
          </a:xfrm>
          <a:prstGeom prst="rect">
            <a:avLst/>
          </a:prstGeom>
          <a:ln w="12700"/>
        </p:spPr>
      </p:pic>
      <p:pic>
        <p:nvPicPr>
          <p:cNvPr id="113" name="HDFEOS5-Interferogram-Diagram.png"/>
          <p:cNvPicPr>
            <a:picLocks noChangeAspect="1"/>
          </p:cNvPicPr>
          <p:nvPr/>
        </p:nvPicPr>
        <p:blipFill>
          <a:blip r:embed="rId9">
            <a:extLst/>
          </a:blip>
          <a:stretch>
            <a:fillRect/>
          </a:stretch>
        </p:blipFill>
        <p:spPr>
          <a:xfrm>
            <a:off x="19882978" y="2773636"/>
            <a:ext cx="3125789" cy="2328321"/>
          </a:xfrm>
          <a:prstGeom prst="rect">
            <a:avLst/>
          </a:prstGeom>
          <a:ln w="12700"/>
        </p:spPr>
      </p:pic>
      <p:sp>
        <p:nvSpPr>
          <p:cNvPr id="114" name="Shape 114"/>
          <p:cNvSpPr/>
          <p:nvPr/>
        </p:nvSpPr>
        <p:spPr>
          <a:xfrm>
            <a:off x="19992480" y="2347813"/>
            <a:ext cx="2906785"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r>
              <a:t>Geocoded Interferogram</a:t>
            </a:r>
          </a:p>
        </p:txBody>
      </p:sp>
      <p:sp>
        <p:nvSpPr>
          <p:cNvPr id="115" name="Shape 115"/>
          <p:cNvSpPr/>
          <p:nvPr/>
        </p:nvSpPr>
        <p:spPr>
          <a:xfrm>
            <a:off x="19648618" y="5178156"/>
            <a:ext cx="3594508"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r>
              <a:t>Radar Geometry Interferogram</a:t>
            </a:r>
          </a:p>
        </p:txBody>
      </p:sp>
      <p:sp>
        <p:nvSpPr>
          <p:cNvPr id="116" name="Shape 116"/>
          <p:cNvSpPr/>
          <p:nvPr/>
        </p:nvSpPr>
        <p:spPr>
          <a:xfrm>
            <a:off x="20367923" y="8281705"/>
            <a:ext cx="2155898"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r>
              <a:t>InSAR Time Series</a:t>
            </a:r>
          </a:p>
        </p:txBody>
      </p:sp>
      <p:sp>
        <p:nvSpPr>
          <p:cNvPr id="117" name="Shape 117"/>
          <p:cNvSpPr/>
          <p:nvPr/>
        </p:nvSpPr>
        <p:spPr>
          <a:xfrm>
            <a:off x="20216423" y="11152866"/>
            <a:ext cx="2458899"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r>
              <a:t>InSAR LOS Velocities</a:t>
            </a:r>
          </a:p>
        </p:txBody>
      </p:sp>
    </p:spTree>
  </p:cSld>
  <p:clrMapOvr>
    <a:masterClrMapping/>
  </p:clrMapOvr>
  <p:transition xmlns:p14="http://schemas.microsoft.com/office/powerpoint/2010/main" spd="slow"/>
</p:sld>
</file>

<file path=ppt/theme/theme1.xml><?xml version="1.0" encoding="utf-8"?>
<a:theme xmlns:a="http://schemas.openxmlformats.org/drawingml/2006/main" name="White">
  <a:themeElements>
    <a:clrScheme name="White">
      <a:dk1>
        <a:srgbClr val="525252"/>
      </a:dk1>
      <a:lt1>
        <a:srgbClr val="52002D"/>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F8785"/>
        </a:solidFill>
        <a:ln w="12700" cap="flat">
          <a:noFill/>
          <a:round/>
        </a:ln>
        <a:effectLst/>
        <a:sp3d/>
      </a:spPr>
      <a:bodyPr rot="0" spcFirstLastPara="1" vertOverflow="overflow" horzOverflow="overflow" vert="horz" wrap="square" lIns="50800" tIns="50800" rIns="50800" bIns="50800" numCol="1" spcCol="38100" rtlCol="0" anchor="ctr">
        <a:spAutoFit/>
      </a:bodyPr>
      <a:lstStyle>
        <a:defPPr marL="40639" marR="40639" indent="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F8785"/>
        </a:solidFill>
        <a:ln w="12700" cap="flat">
          <a:noFill/>
          <a:round/>
        </a:ln>
        <a:effectLst/>
        <a:sp3d/>
      </a:spPr>
      <a:bodyPr rot="0" spcFirstLastPara="1" vertOverflow="overflow" horzOverflow="overflow" vert="horz" wrap="square" lIns="50800" tIns="50800" rIns="50800" bIns="50800" numCol="1" spcCol="38100" rtlCol="0" anchor="ctr">
        <a:spAutoFit/>
      </a:bodyPr>
      <a:lstStyle>
        <a:defPPr marL="40639" marR="40639" indent="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ctr" defTabSz="9144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525252"/>
            </a:solidFill>
            <a:effectLst/>
            <a:uFill>
              <a:solidFill>
                <a:srgbClr val="525252"/>
              </a:solidFill>
            </a:uFill>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467</TotalTime>
  <Words>1819</Words>
  <Application>Microsoft Macintosh PowerPoint</Application>
  <PresentationFormat>Custom</PresentationFormat>
  <Paragraphs>134</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White</vt:lpstr>
      <vt:lpstr>WInSAR Operations Update</vt:lpstr>
      <vt:lpstr>WInSAR Operations</vt:lpstr>
      <vt:lpstr>PowerPoint Presentation</vt:lpstr>
      <vt:lpstr>WInSAR TSX Background Tasking</vt:lpstr>
      <vt:lpstr>ALOS-2 PI Proposals</vt:lpstr>
      <vt:lpstr>InSAR Product Archive</vt:lpstr>
      <vt:lpstr>InSAR Product Archive - DOI Integration</vt:lpstr>
      <vt:lpstr>InSAR Product Archive - HDF-EOS5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WInSAR Operations Update</dc:title>
  <cp:lastModifiedBy>Christopher Crosby</cp:lastModifiedBy>
  <cp:revision>12</cp:revision>
  <dcterms:modified xsi:type="dcterms:W3CDTF">2015-12-16T08:52:39Z</dcterms:modified>
</cp:coreProperties>
</file>