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0A15E3A-DDFB-4950-8C28-674BE5652014}">
  <a:tblStyle styleId="{80A15E3A-DDFB-4950-8C28-674BE565201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848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48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Adjunct institutions now approved for ESA data access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ESA data ordering over N. America  for full (US) member institutions. 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Questions: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Is this still necessary with ESA on-the-fly data ordering policy?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Is there interests to have the SLC data at UNAVCO and shared with the community?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8201"/>
          <a:stretch/>
        </p:blipFill>
        <p:spPr>
          <a:xfrm>
            <a:off x="-167980" y="4730294"/>
            <a:ext cx="24820140" cy="371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9773" y="9658350"/>
            <a:ext cx="1060451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7148" y="9077325"/>
            <a:ext cx="1771651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723288" y="8745293"/>
            <a:ext cx="2954139" cy="73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Font typeface="Helvetica Neue"/>
              <a:buNone/>
              <a:defRPr sz="4200" b="0" i="0" u="none" strike="noStrike" cap="none">
                <a:solidFill>
                  <a:srgbClr val="2B2B2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lvl="1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97000" marR="0" lvl="2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905000" marR="0" lvl="3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413000" marR="0" lvl="4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921000" marR="0" lvl="5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937000" marR="0" lvl="7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445000" marR="0" lvl="8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1734800" y="6386512"/>
            <a:ext cx="8724901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mpact"/>
              <a:buNone/>
              <a:defRPr sz="70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526" y="2714986"/>
            <a:ext cx="9096517" cy="171863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2003086" y="11525250"/>
            <a:ext cx="368301" cy="393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22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22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5248" y="-599239"/>
            <a:ext cx="24982478" cy="35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509339" y="1156317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mpact"/>
              <a:buNone/>
              <a:defRPr sz="6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695449" y="4048125"/>
            <a:ext cx="16870376" cy="7439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90769" marR="0" lvl="0" indent="-130419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ct val="82000"/>
              <a:buFont typeface="Helvetica Neue"/>
              <a:buChar char="•"/>
              <a:defRPr sz="50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98769" marR="0" lvl="1" indent="-13041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ct val="82000"/>
              <a:buFont typeface="Helvetica Neue"/>
              <a:buChar char="•"/>
              <a:defRPr sz="50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06769" marR="0" lvl="2" indent="-13041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ct val="82000"/>
              <a:buFont typeface="Helvetica Neue"/>
              <a:buChar char="•"/>
              <a:defRPr sz="50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14769" marR="0" lvl="3" indent="-13041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ct val="82000"/>
              <a:buFont typeface="Helvetica Neue"/>
              <a:buChar char="•"/>
              <a:defRPr sz="50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422769" marR="0" lvl="4" indent="-13041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ct val="82000"/>
              <a:buFont typeface="Helvetica Neue"/>
              <a:buChar char="•"/>
              <a:defRPr sz="50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0" marR="0" lvl="5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937000" marR="0" lvl="7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445000" marR="0" lvl="8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917" y="320759"/>
            <a:ext cx="4298537" cy="8121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2003086" y="11525250"/>
            <a:ext cx="368301" cy="393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22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22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5248" y="-599239"/>
            <a:ext cx="24982478" cy="35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509339" y="1156317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mpact"/>
              <a:buNone/>
              <a:defRPr sz="6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889000" marR="0" lvl="1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97000" marR="0" lvl="2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905000" marR="0" lvl="3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413000" marR="0" lvl="4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921000" marR="0" lvl="5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937000" marR="0" lvl="7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445000" marR="0" lvl="8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917" y="320759"/>
            <a:ext cx="4298537" cy="81213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2003086" y="11525250"/>
            <a:ext cx="368301" cy="393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22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22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&amp; Imag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5248" y="-599239"/>
            <a:ext cx="24982478" cy="351441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13726250" y="3987507"/>
            <a:ext cx="9344027" cy="7288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1000" marR="0" lvl="0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89000" marR="0" lvl="1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97000" marR="0" lvl="2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905000" marR="0" lvl="3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413000" marR="0" lvl="4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921000" marR="0" lvl="5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937000" marR="0" lvl="7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445000" marR="0" lvl="8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647824" y="4013687"/>
            <a:ext cx="11263835" cy="7439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85010" marR="0" lvl="0" indent="-19755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Helvetica Neue"/>
              <a:buChar char="•"/>
              <a:defRPr sz="36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93010" marR="0" lvl="1" indent="-19755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Helvetica Neue"/>
              <a:buChar char="•"/>
              <a:defRPr sz="36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01010" marR="0" lvl="2" indent="-19755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Helvetica Neue"/>
              <a:buChar char="•"/>
              <a:defRPr sz="36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909010" marR="0" lvl="3" indent="-19755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Helvetica Neue"/>
              <a:buChar char="•"/>
              <a:defRPr sz="36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417010" marR="0" lvl="4" indent="-197558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Helvetica Neue"/>
              <a:buChar char="•"/>
              <a:defRPr sz="3600" b="0" i="0" u="none" strike="noStrike" cap="none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0" marR="0" lvl="5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937000" marR="0" lvl="7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445000" marR="0" lvl="8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8509339" y="1156317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mpact"/>
              <a:buNone/>
              <a:defRPr sz="6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889000" marR="0" lvl="1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97000" marR="0" lvl="2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905000" marR="0" lvl="3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413000" marR="0" lvl="4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921000" marR="0" lvl="5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937000" marR="0" lvl="7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445000" marR="0" lvl="8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917" y="320759"/>
            <a:ext cx="4298537" cy="81213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2003086" y="11525250"/>
            <a:ext cx="368301" cy="393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22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22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2003086" y="11525250"/>
            <a:ext cx="368301" cy="393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22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22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552823" y="1981199"/>
            <a:ext cx="17287878" cy="2571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Font typeface="Gill Sans"/>
              <a:buNone/>
              <a:defRPr sz="9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552823" y="1981199"/>
            <a:ext cx="17287878" cy="9734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81000" marR="0" lvl="0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89000" marR="0" lvl="1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97000" marR="0" lvl="2" indent="-68580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905000" marR="0" lvl="3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413000" marR="0" lvl="4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921000" marR="0" lvl="5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429000" marR="0" lvl="6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937000" marR="0" lvl="7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445000" marR="0" lvl="8" indent="-68579" algn="l" rtl="0">
              <a:lnSpc>
                <a:spcPct val="120000"/>
              </a:lnSpc>
              <a:spcBef>
                <a:spcPts val="5300"/>
              </a:spcBef>
              <a:spcAft>
                <a:spcPts val="0"/>
              </a:spcAft>
              <a:buClr>
                <a:srgbClr val="535353"/>
              </a:buClr>
              <a:buSzPct val="82000"/>
              <a:buFont typeface="Gill Sans"/>
              <a:buChar char="•"/>
              <a:defRPr sz="6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2003086" y="11525250"/>
            <a:ext cx="368301" cy="3937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5000"/>
              <a:buFont typeface="Gill Sans"/>
              <a:buNone/>
            </a:pPr>
            <a:fld id="{00000000-1234-1234-1234-123412341234}" type="slidenum">
              <a:rPr lang="en-US" sz="22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en-US" sz="2200" b="0" i="0" u="none" strike="noStrike" cap="none">
              <a:solidFill>
                <a:srgbClr val="53535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hyperlink" Target="http://jetstream-cloud.org/files/Jetstream_XSEDE15-2015_jul_28.pptx" TargetMode="Externa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0114360" y="9721260"/>
            <a:ext cx="11965799" cy="1917300"/>
          </a:xfrm>
          <a:prstGeom prst="rect">
            <a:avLst/>
          </a:prstGeom>
          <a:noFill/>
          <a:ln>
            <a:noFill/>
          </a:ln>
        </p:spPr>
        <p:txBody>
          <a:bodyPr lIns="47625" tIns="47625" rIns="47625" bIns="476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B2B2B"/>
              </a:buClr>
              <a:buSzPct val="25000"/>
              <a:buFont typeface="Gill Sans"/>
              <a:buNone/>
            </a:pPr>
            <a:r>
              <a:rPr lang="en-US" sz="4900"/>
              <a:t>Christopher Crosby &amp; Scott Baker</a:t>
            </a:r>
          </a:p>
          <a:p>
            <a:pPr lvl="0" rtl="0">
              <a:spcBef>
                <a:spcPts val="0"/>
              </a:spcBef>
              <a:buClr>
                <a:srgbClr val="2B2B2B"/>
              </a:buClr>
              <a:buSzPct val="25000"/>
              <a:buFont typeface="Gill Sans"/>
              <a:buNone/>
            </a:pPr>
            <a:endParaRPr sz="5800">
              <a:solidFill>
                <a:srgbClr val="525252"/>
              </a:solidFill>
            </a:endParaRPr>
          </a:p>
          <a:p>
            <a:pPr lvl="0" rtl="0">
              <a:spcBef>
                <a:spcPts val="0"/>
              </a:spcBef>
              <a:buClr>
                <a:srgbClr val="525252"/>
              </a:buClr>
              <a:buSzPct val="25000"/>
              <a:buFont typeface="Arial"/>
              <a:buNone/>
            </a:pPr>
            <a:r>
              <a:rPr lang="en-US" sz="3900" i="1">
                <a:solidFill>
                  <a:srgbClr val="525252"/>
                </a:solidFill>
              </a:rPr>
              <a:t>AGU WInSAR Business Meeting</a:t>
            </a:r>
          </a:p>
          <a:p>
            <a:pPr lvl="0" rtl="0">
              <a:spcBef>
                <a:spcPts val="0"/>
              </a:spcBef>
              <a:buClr>
                <a:srgbClr val="525252"/>
              </a:buClr>
              <a:buSzPct val="25000"/>
              <a:buFont typeface="Arial"/>
              <a:buNone/>
            </a:pPr>
            <a:r>
              <a:rPr lang="en-US" sz="3900" i="1">
                <a:solidFill>
                  <a:srgbClr val="525252"/>
                </a:solidFill>
              </a:rPr>
              <a:t> December 14, 2016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ct val="25000"/>
              <a:buFont typeface="Helvetica Neue"/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734800" y="6386500"/>
            <a:ext cx="10029300" cy="1362000"/>
          </a:xfrm>
          <a:prstGeom prst="rect">
            <a:avLst/>
          </a:prstGeom>
          <a:noFill/>
          <a:ln>
            <a:noFill/>
          </a:ln>
        </p:spPr>
        <p:txBody>
          <a:bodyPr lIns="47625" tIns="47625" rIns="47625" bIns="47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Impact"/>
              <a:buNone/>
            </a:pPr>
            <a:r>
              <a:rPr lang="en-US"/>
              <a:t>WInSAR Operations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3156400"/>
            <a:ext cx="23393400" cy="10242000"/>
          </a:xfrm>
          <a:prstGeom prst="rect">
            <a:avLst/>
          </a:prstGeom>
          <a:noFill/>
          <a:ln>
            <a:noFill/>
          </a:ln>
        </p:spPr>
        <p:txBody>
          <a:bodyPr lIns="63500" tIns="63500" rIns="63500" bIns="63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ct val="25000"/>
              <a:buFont typeface="Gill Sans"/>
              <a:buNone/>
            </a:pPr>
            <a:r>
              <a:rPr lang="en-US" sz="3600" b="1" i="0" u="none" strike="noStrike" cap="none">
                <a:solidFill>
                  <a:srgbClr val="2B2B2B"/>
                </a:solidFill>
              </a:rPr>
              <a:t>WInSAR Funding Reminder</a:t>
            </a:r>
          </a:p>
          <a:p>
            <a:pPr marL="406400" marR="0" lvl="0" indent="-470408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rgbClr val="2B2B2B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>
                <a:solidFill>
                  <a:srgbClr val="2B2B2B"/>
                </a:solidFill>
              </a:rPr>
              <a:t>Limited WInSAR support under GAGE</a:t>
            </a:r>
          </a:p>
          <a:p>
            <a:pPr marL="508000" marR="0" lvl="1" indent="0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rgbClr val="2B2B2B"/>
              </a:buClr>
              <a:buSzPct val="25000"/>
              <a:buFont typeface="Gill Sans"/>
              <a:buNone/>
            </a:pPr>
            <a:r>
              <a:rPr lang="en-US" sz="3600" b="0" i="0" u="none" strike="noStrike" cap="none">
                <a:solidFill>
                  <a:srgbClr val="2B2B2B"/>
                </a:solidFill>
              </a:rPr>
              <a:t>- 1 FTE for management, archive ops </a:t>
            </a:r>
            <a:r>
              <a:rPr lang="en-US" sz="3600">
                <a:solidFill>
                  <a:srgbClr val="2B2B2B"/>
                </a:solidFill>
              </a:rPr>
              <a:t>&amp;</a:t>
            </a:r>
            <a:r>
              <a:rPr lang="en-US" sz="3600" b="0" i="0" u="none" strike="noStrike" cap="none">
                <a:solidFill>
                  <a:srgbClr val="2B2B2B"/>
                </a:solidFill>
              </a:rPr>
              <a:t> maintenance, tasking, data ordering, data ingest, website and community support</a:t>
            </a:r>
          </a:p>
          <a:p>
            <a:pPr marL="469900" marR="0" lvl="0" indent="-470408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rgbClr val="2B2B2B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>
                <a:solidFill>
                  <a:srgbClr val="2B2B2B"/>
                </a:solidFill>
              </a:rPr>
              <a:t>Supplemental support: </a:t>
            </a:r>
          </a:p>
          <a:p>
            <a:pPr marL="508000" marR="0" lvl="1" indent="0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rgbClr val="2B2B2B"/>
              </a:buClr>
              <a:buSzPct val="25000"/>
              <a:buFont typeface="Gill Sans"/>
              <a:buNone/>
            </a:pPr>
            <a:r>
              <a:rPr lang="en-US" sz="3600" b="0" i="0" u="none" strike="noStrike" cap="none">
                <a:solidFill>
                  <a:srgbClr val="2B2B2B"/>
                </a:solidFill>
              </a:rPr>
              <a:t>- 	$100k SAR supplement ($50k NSF/$50k NASA)</a:t>
            </a:r>
          </a:p>
          <a:p>
            <a:pPr marL="508000" marR="0" lvl="1" indent="0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rgbClr val="2B2B2B"/>
              </a:buClr>
              <a:buSzPct val="25000"/>
              <a:buFont typeface="Gill Sans"/>
              <a:buNone/>
            </a:pPr>
            <a:r>
              <a:rPr lang="en-US" sz="3600" b="0" i="0" u="none" strike="noStrike" cap="none">
                <a:solidFill>
                  <a:srgbClr val="2B2B2B"/>
                </a:solidFill>
              </a:rPr>
              <a:t>- 	$55k- </a:t>
            </a:r>
            <a:r>
              <a:rPr lang="en-US" sz="3600" b="0" i="1" u="none" strike="noStrike" cap="none">
                <a:solidFill>
                  <a:srgbClr val="2B2B2B"/>
                </a:solidFill>
              </a:rPr>
              <a:t>Enhancing Access to UNAVCO Imaging Data</a:t>
            </a:r>
            <a:r>
              <a:rPr lang="en-US" sz="3600" b="0" i="0" u="none" strike="noStrike" cap="none">
                <a:solidFill>
                  <a:srgbClr val="2B2B2B"/>
                </a:solidFill>
              </a:rPr>
              <a:t> - awarded to support SAR web service development and integration with existing UNAVCO services, EarthCube activities. </a:t>
            </a:r>
          </a:p>
          <a:p>
            <a:pPr marL="406400" marR="0" lvl="0" indent="-406400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rgbClr val="2B2B2B"/>
              </a:buClr>
              <a:buSzPct val="40500"/>
              <a:buFont typeface="Gill Sans"/>
              <a:buNone/>
            </a:pPr>
            <a:endParaRPr sz="3600" b="0" i="0" u="none" strike="noStrike" cap="none">
              <a:solidFill>
                <a:srgbClr val="2B2B2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rgbClr val="2B2B2B"/>
              </a:buClr>
              <a:buSzPct val="25000"/>
              <a:buFont typeface="Gill Sans"/>
              <a:buNone/>
            </a:pPr>
            <a:r>
              <a:rPr lang="en-US" sz="3600" b="1" i="0" u="none" strike="noStrike" cap="none">
                <a:solidFill>
                  <a:srgbClr val="2B2B2B"/>
                </a:solidFill>
              </a:rPr>
              <a:t>Activities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SzPct val="100000"/>
            </a:pPr>
            <a:r>
              <a:rPr lang="en-US" sz="3600"/>
              <a:t>WInSAR web updates (early 2017)</a:t>
            </a:r>
          </a:p>
          <a:p>
            <a:pPr lvl="2" rtl="0">
              <a:spcBef>
                <a:spcPts val="0"/>
              </a:spcBef>
              <a:buClr>
                <a:srgbClr val="242424"/>
              </a:buClr>
              <a:buSzPct val="100000"/>
            </a:pPr>
            <a:r>
              <a:rPr lang="en-US" sz="3600"/>
              <a:t>Merging the WInSAR website and portal</a:t>
            </a:r>
          </a:p>
          <a:p>
            <a:pPr lvl="2" rtl="0">
              <a:spcBef>
                <a:spcPts val="0"/>
              </a:spcBef>
              <a:buSzPct val="100000"/>
            </a:pPr>
            <a:r>
              <a:rPr lang="en-US" sz="3600"/>
              <a:t>Improvements to institutional applications, proposal management, publication sharing</a:t>
            </a:r>
          </a:p>
          <a:p>
            <a:pPr marL="406400" lvl="0" indent="-470408" rtl="0">
              <a:spcBef>
                <a:spcPts val="0"/>
              </a:spcBef>
              <a:buClr>
                <a:srgbClr val="242424"/>
              </a:buClr>
              <a:buSzPct val="100000"/>
              <a:buFont typeface="Helvetica Neue"/>
              <a:buChar char="•"/>
            </a:pPr>
            <a:r>
              <a:rPr lang="en-US" sz="3600"/>
              <a:t>Cloud storage and computing at XSEDE/TACC (see poster G43A-1037)</a:t>
            </a:r>
          </a:p>
          <a:p>
            <a:pPr lvl="2" rtl="0">
              <a:spcBef>
                <a:spcPts val="0"/>
              </a:spcBef>
              <a:buSzPct val="100000"/>
            </a:pPr>
            <a:r>
              <a:rPr lang="en-US" sz="3600"/>
              <a:t>Migrated SAR data to the TACC, improved bandwidth for SAR archive downloads</a:t>
            </a:r>
          </a:p>
          <a:p>
            <a:pPr lvl="2" rtl="0">
              <a:spcBef>
                <a:spcPts val="0"/>
              </a:spcBef>
              <a:buSzPct val="100000"/>
            </a:pPr>
            <a:r>
              <a:rPr lang="en-US" sz="3600"/>
              <a:t>Data processing and analysis environment with GMTSAR and other open source software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509339" y="1156317"/>
            <a:ext cx="12308651" cy="1574531"/>
          </a:xfrm>
          <a:prstGeom prst="rect">
            <a:avLst/>
          </a:prstGeom>
          <a:noFill/>
          <a:ln>
            <a:noFill/>
          </a:ln>
        </p:spPr>
        <p:txBody>
          <a:bodyPr lIns="47625" tIns="47625" rIns="47625" bIns="47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Impact"/>
              <a:buNone/>
            </a:pPr>
            <a:r>
              <a:rPr lang="en-US"/>
              <a:t>WInSAR Operations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509339" y="1156317"/>
            <a:ext cx="12308700" cy="1574400"/>
          </a:xfrm>
          <a:prstGeom prst="rect">
            <a:avLst/>
          </a:prstGeom>
          <a:noFill/>
          <a:ln>
            <a:noFill/>
          </a:ln>
        </p:spPr>
        <p:txBody>
          <a:bodyPr lIns="47625" tIns="47625" rIns="47625" bIns="476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Impact"/>
              <a:buNone/>
            </a:pPr>
            <a:r>
              <a:rPr lang="en-US"/>
              <a:t>The WInSAR Community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5349" y="3714250"/>
            <a:ext cx="12308651" cy="61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14250"/>
            <a:ext cx="12308651" cy="61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1363750" y="3023575"/>
            <a:ext cx="9655500" cy="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WInSAR </a:t>
            </a:r>
            <a:r>
              <a:rPr lang="en-US" sz="36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Registered</a:t>
            </a: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 Users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3401925" y="3023575"/>
            <a:ext cx="9655500" cy="9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WInSAR </a:t>
            </a:r>
            <a:r>
              <a:rPr lang="en-US" sz="36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Institutional</a:t>
            </a: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 Members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946925" y="10520075"/>
            <a:ext cx="22582500" cy="25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Large increase in applications for Adjunct (non-US) membership following ISCE license availability</a:t>
            </a:r>
          </a:p>
          <a:p>
            <a:pPr lvl="0">
              <a:spcBef>
                <a:spcPts val="0"/>
              </a:spcBef>
              <a:buNone/>
            </a:pPr>
            <a:endParaRPr sz="3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233 WInSAR Institutional Members = ~750 Registered Users (369 Data Users).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09339" y="1156317"/>
            <a:ext cx="12308700" cy="157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WInSAR Activities</a:t>
            </a:r>
          </a:p>
        </p:txBody>
      </p:sp>
      <p:graphicFrame>
        <p:nvGraphicFramePr>
          <p:cNvPr id="64" name="Shape 64"/>
          <p:cNvGraphicFramePr/>
          <p:nvPr/>
        </p:nvGraphicFramePr>
        <p:xfrm>
          <a:off x="747225" y="4213825"/>
          <a:ext cx="8410000" cy="7152850"/>
        </p:xfrm>
        <a:graphic>
          <a:graphicData uri="http://schemas.openxmlformats.org/drawingml/2006/table">
            <a:tbl>
              <a:tblPr>
                <a:noFill/>
                <a:tableStyleId>{80A15E3A-DDFB-4950-8C28-674BE5652014}</a:tableStyleId>
              </a:tblPr>
              <a:tblGrid>
                <a:gridCol w="3602100"/>
                <a:gridCol w="2803650"/>
                <a:gridCol w="2004250"/>
              </a:tblGrid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Mission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Scene count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Size, GB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ALOS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756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545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ALOS-2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1133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43966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COSMO-SkyMed*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959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454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Envisat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24904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4553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ERS-1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10369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3706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ERS-2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32382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8013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Radarsat-2*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455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268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Radarsat-1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24884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12034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Sentinel-1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729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2128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TerraSAR-X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2273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2287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98844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75953 GB</a:t>
                      </a: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65" name="Shape 65"/>
          <p:cNvSpPr txBox="1"/>
          <p:nvPr/>
        </p:nvSpPr>
        <p:spPr>
          <a:xfrm>
            <a:off x="9672600" y="3073000"/>
            <a:ext cx="14511300" cy="106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WInSAR Web Updates (early 2017)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Combined WInSAR website and Portal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Streamlined institutional applications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Publication interface for users to share references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Improved proposal management interface</a:t>
            </a:r>
          </a:p>
          <a:p>
            <a:pPr lvl="0"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600" b="1">
                <a:latin typeface="Helvetica Neue"/>
                <a:ea typeface="Helvetica Neue"/>
                <a:cs typeface="Helvetica Neue"/>
                <a:sym typeface="Helvetica Neue"/>
              </a:rPr>
              <a:t>Proposals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Proposals added in the last year: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3 new DLR proposals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8 new JAXA proposals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JAXA proposals have contributed to largest increase in data volume</a:t>
            </a:r>
          </a:p>
          <a:p>
            <a:pPr marL="457200" lvl="0" indent="-45720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Request for ASI CSK proposal management</a:t>
            </a:r>
          </a:p>
          <a:p>
            <a:pPr marL="457200" lvl="0" indent="-45720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TanDEM-X proposal management anticipated</a:t>
            </a:r>
          </a:p>
          <a:p>
            <a:pPr lvl="0"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TSX background tasking: no new proposals added to WInSAR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Helvetica Neue"/>
              <a:buChar char="-"/>
            </a:pPr>
            <a:r>
              <a:rPr lang="en-US" sz="3600" b="1" i="1">
                <a:latin typeface="Helvetica Neue"/>
                <a:ea typeface="Helvetica Neue"/>
                <a:cs typeface="Helvetica Neue"/>
                <a:sym typeface="Helvetica Neue"/>
              </a:rPr>
              <a:t>REMINDER: Archive proposals need to be written </a:t>
            </a: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and data “shared” through WInSAR for areas to remain on the tasking</a:t>
            </a:r>
          </a:p>
          <a:p>
            <a:pPr lvl="0">
              <a:spcBef>
                <a:spcPts val="0"/>
              </a:spcBef>
              <a:buNone/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2271225" y="11491950"/>
            <a:ext cx="5218800" cy="12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*Supersites collections at UNAVCO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509339" y="1156317"/>
            <a:ext cx="12308700" cy="157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SAR Archive cloud migration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6825" y="4629729"/>
            <a:ext cx="13593550" cy="8054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sz="4400" dirty="0"/>
              <a:t>Cloud storage and computing at XSEDE/TACC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4400" dirty="0"/>
              <a:t>Copy of SAR data on TACC’s wrangler HPC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 sz="4400" dirty="0"/>
              <a:t>Co-locate data and computing 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 sz="4400" dirty="0"/>
              <a:t>Improved bandwidth for SAR archive downloads</a:t>
            </a:r>
          </a:p>
          <a:p>
            <a:pPr marL="457200" marR="0" lvl="0" indent="-488950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242424"/>
              </a:buClr>
              <a:buSzPct val="82000"/>
              <a:buFont typeface="Helvetica Neue"/>
            </a:pPr>
            <a:r>
              <a:rPr lang="en-US" sz="4400" dirty="0"/>
              <a:t>Jetstream: scalable cloud environment 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 sz="4400" dirty="0"/>
              <a:t>SAR data processing and analysis (</a:t>
            </a:r>
            <a:r>
              <a:rPr lang="en-US" sz="4400" dirty="0" err="1"/>
              <a:t>JupyterHub</a:t>
            </a:r>
            <a:r>
              <a:rPr lang="en-US" sz="4400" dirty="0"/>
              <a:t> and GMTSAR)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4400" dirty="0"/>
              <a:t>Users can apply for XSEDE allocations separately if more computing resources are necessary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4400" dirty="0"/>
          </a:p>
        </p:txBody>
      </p:sp>
      <p:sp>
        <p:nvSpPr>
          <p:cNvPr id="73" name="Shape 73"/>
          <p:cNvSpPr txBox="1"/>
          <p:nvPr/>
        </p:nvSpPr>
        <p:spPr>
          <a:xfrm>
            <a:off x="1069600" y="12141600"/>
            <a:ext cx="11362800" cy="15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5300"/>
              </a:spcBef>
              <a:buNone/>
            </a:pPr>
            <a:r>
              <a:rPr lang="en-US" sz="5000" b="1">
                <a:solidFill>
                  <a:srgbClr val="2424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poster G43A-1037 on Thursday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1" y="2950060"/>
            <a:ext cx="4133151" cy="15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725" y="3105615"/>
            <a:ext cx="8807650" cy="11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C:\Users\millertm\Desktop\Stewart - Jetstream NSF  14-536\Jetstream_topology_diagram_Nov14_v3.jpg"/>
          <p:cNvPicPr preferRelativeResize="0"/>
          <p:nvPr/>
        </p:nvPicPr>
        <p:blipFill rotWithShape="1">
          <a:blip r:embed="rId5">
            <a:alphaModFix/>
          </a:blip>
          <a:srcRect r="3846"/>
          <a:stretch/>
        </p:blipFill>
        <p:spPr>
          <a:xfrm>
            <a:off x="15176049" y="3334225"/>
            <a:ext cx="9085800" cy="33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5231250" y="6355650"/>
            <a:ext cx="8975400" cy="30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http://jetstream-cloud.org/files/Jetstream_XSEDE15-2015_jul_28.pptx</a:t>
            </a:r>
            <a:r>
              <a:rPr lang="en-US"/>
              <a:t>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10374" y="6815250"/>
            <a:ext cx="10621226" cy="6877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AVCO-2016-Wide">
  <a:themeElements>
    <a:clrScheme name="White">
      <a:dk1>
        <a:srgbClr val="535353"/>
      </a:dk1>
      <a:lt1>
        <a:srgbClr val="34005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Macintosh PowerPoint</Application>
  <PresentationFormat>Custom</PresentationFormat>
  <Paragraphs>97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Helvetica Neue</vt:lpstr>
      <vt:lpstr>Gill Sans</vt:lpstr>
      <vt:lpstr>UNAVCO-2016-Wide</vt:lpstr>
      <vt:lpstr>WInSAR Operations Update</vt:lpstr>
      <vt:lpstr>WInSAR Operations</vt:lpstr>
      <vt:lpstr>The WInSAR Community</vt:lpstr>
      <vt:lpstr>WInSAR Activities</vt:lpstr>
      <vt:lpstr>SAR Archive cloud migration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WInSAR Operations Update</dc:title>
  <cp:lastModifiedBy>Christopher Crosby</cp:lastModifiedBy>
  <cp:revision>1</cp:revision>
  <dcterms:modified xsi:type="dcterms:W3CDTF">2016-12-09T04:56:26Z</dcterms:modified>
</cp:coreProperties>
</file>